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57" r:id="rId4"/>
    <p:sldId id="281" r:id="rId5"/>
    <p:sldId id="270" r:id="rId6"/>
    <p:sldId id="280" r:id="rId7"/>
    <p:sldId id="264" r:id="rId8"/>
    <p:sldId id="260" r:id="rId9"/>
    <p:sldId id="261" r:id="rId10"/>
    <p:sldId id="272" r:id="rId11"/>
    <p:sldId id="282" r:id="rId12"/>
    <p:sldId id="283" r:id="rId13"/>
    <p:sldId id="263" r:id="rId14"/>
    <p:sldId id="259" r:id="rId15"/>
    <p:sldId id="262" r:id="rId16"/>
    <p:sldId id="273" r:id="rId17"/>
    <p:sldId id="279" r:id="rId18"/>
    <p:sldId id="277" r:id="rId19"/>
    <p:sldId id="274" r:id="rId20"/>
    <p:sldId id="267" r:id="rId21"/>
    <p:sldId id="276" r:id="rId22"/>
    <p:sldId id="265" r:id="rId23"/>
    <p:sldId id="284" r:id="rId24"/>
    <p:sldId id="266" r:id="rId25"/>
    <p:sldId id="278" r:id="rId26"/>
    <p:sldId id="268" r:id="rId27"/>
    <p:sldId id="286" r:id="rId28"/>
    <p:sldId id="285" r:id="rId29"/>
    <p:sldId id="289" r:id="rId30"/>
    <p:sldId id="287" r:id="rId31"/>
    <p:sldId id="288" r:id="rId32"/>
    <p:sldId id="290" r:id="rId33"/>
    <p:sldId id="269" r:id="rId34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E7448-AA21-86A9-EBF8-316D790A8BC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54951" y="1447796"/>
            <a:ext cx="8825660" cy="3329577"/>
          </a:xfrm>
        </p:spPr>
        <p:txBody>
          <a:bodyPr anchor="b"/>
          <a:lstStyle>
            <a:lvl1pPr>
              <a:defRPr sz="7200"/>
            </a:lvl1pPr>
          </a:lstStyle>
          <a:p>
            <a:pPr lvl="0"/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205DC-EAEE-41D1-9303-23D5402FA0E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154951" y="4777383"/>
            <a:ext cx="8825660" cy="861419"/>
          </a:xfrm>
        </p:spPr>
        <p:txBody>
          <a:bodyPr/>
          <a:lstStyle>
            <a:lvl1pPr marL="0" indent="0">
              <a:buNone/>
              <a:defRPr cap="all">
                <a:solidFill>
                  <a:srgbClr val="F5A408"/>
                </a:solidFill>
              </a:defRPr>
            </a:lvl1pPr>
          </a:lstStyle>
          <a:p>
            <a:pPr lvl="0"/>
            <a:r>
              <a:rPr lang="lt-LT"/>
              <a:t>Spustelėkite norėdami redaguoti šablono paantraštės stilių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AEE46-7DF1-126C-EF10-4460E9102DF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DA41D1F-F479-494A-86EC-EC45136B4686}" type="datetime1">
              <a:rPr lang="en-US"/>
              <a:pPr lvl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7AE7BE-D7B6-F6A8-F83D-2A6078E0029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85AA55-87A7-6650-C28F-EE8C3F708EC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93C292C-FE55-4789-BA1F-5CA31E4EB5A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63930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2D1B7-D9C1-1852-355F-8ECC9FFD227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EE6A06-A320-D27B-816B-C2036D72C19C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e Placeholder 6">
            <a:extLst>
              <a:ext uri="{FF2B5EF4-FFF2-40B4-BE49-F238E27FC236}">
                <a16:creationId xmlns:a16="http://schemas.microsoft.com/office/drawing/2014/main" id="{85AC3283-37BE-BF10-5A87-A23C779A286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4E6C379-5568-4AC2-B480-98F899CC0095}" type="datetime1">
              <a:rPr lang="en-US"/>
              <a:pPr lvl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A9145-AF55-AB36-29B5-255437ACE35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3C9CD7-4E0E-907E-99A7-BAB5D03F42B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88A282E-5B9A-459C-8F4D-330EC76D48B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9716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F42FB-B897-E7A2-1240-ACFC4D1600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54960" y="2861733"/>
            <a:ext cx="8825660" cy="1915649"/>
          </a:xfrm>
        </p:spPr>
        <p:txBody>
          <a:bodyPr anchor="b"/>
          <a:lstStyle>
            <a:lvl1pPr>
              <a:defRPr sz="4000"/>
            </a:lvl1pPr>
          </a:lstStyle>
          <a:p>
            <a:pPr lvl="0"/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69F701-3DAA-530F-D302-356E693010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154951" y="4777383"/>
            <a:ext cx="8825660" cy="860395"/>
          </a:xfrm>
        </p:spPr>
        <p:txBody>
          <a:bodyPr/>
          <a:lstStyle>
            <a:lvl1pPr marL="0" indent="0">
              <a:buNone/>
              <a:defRPr cap="all">
                <a:solidFill>
                  <a:srgbClr val="F5A408"/>
                </a:solidFill>
              </a:defRPr>
            </a:lvl1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4EEA7F-CE77-8355-5506-F9082BC2145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0E92C9C-03B4-4AA5-AEC2-FD58BE10139D}" type="datetime1">
              <a:rPr lang="en-US"/>
              <a:pPr lvl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35D866-E1FB-80C6-2A4E-CE637AA342A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C0012-7B2C-5CC0-DFEC-57DDBFCAA6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7DDBC11-66B3-4BDA-BE5D-A15591A2071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861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99CE5-53A5-9CFA-D835-5BA66EC0899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8113BE-816D-20E9-E3DE-89656E74A59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103315" y="2060572"/>
            <a:ext cx="4396334" cy="419576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C265FD-B3E6-F295-FA9A-8BF45B7DE62D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5654494" y="2056092"/>
            <a:ext cx="4396343" cy="4200241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E7DBEE-91A5-ECC9-401E-C02BBB3C8CE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BF06C37-0154-408A-A096-79D4B7A5CC6E}" type="datetime1">
              <a:rPr lang="en-US"/>
              <a:pPr lvl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DA11E1-50D1-9AFF-D3F9-BF3B660B738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22BBAD-373A-F009-5CFC-E71D7DE12BE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7920661-5F7F-4A3A-848D-4C1C5EC9097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60508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9D71E-190B-2994-C5F6-94484F133D9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0BB9CF-8F7B-4DF7-1700-1438A6AC96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103315" y="1904996"/>
            <a:ext cx="4396334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>
                <a:solidFill>
                  <a:srgbClr val="F5A408"/>
                </a:solidFill>
              </a:defRPr>
            </a:lvl1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F439FA-528A-BD96-33C2-EB086E77933A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1103315" y="2514600"/>
            <a:ext cx="4396334" cy="374173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384C7F-77A4-78C6-D00F-1FC93E362669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5654494" y="1904996"/>
            <a:ext cx="4396334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>
                <a:solidFill>
                  <a:srgbClr val="F5A408"/>
                </a:solidFill>
              </a:defRPr>
            </a:lvl1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6D1A20-A543-7974-A87A-F7A261E0389F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5654494" y="2514600"/>
            <a:ext cx="4396334" cy="374173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A24619-3147-53D6-DCEC-569B3901D34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3CB49FC-3292-45AA-90E2-6DC8939592B1}" type="datetime1">
              <a:rPr lang="en-US"/>
              <a:pPr lvl="0"/>
              <a:t>9/14/2026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AA84EF-2134-E5A3-0CF7-1346C8A0FAF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D6B2B7-134D-3027-0C61-8EAE59F0360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15ED79E-EFD6-47DB-AF33-4E2ABADFA4C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479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4DFB0-DF05-AD20-BA05-C544B6B9A77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CF48B4-58BE-E398-FF63-A85E879FE57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A4A651C-029C-48FD-8FE7-80710B2ECE0B}" type="datetime1">
              <a:rPr lang="en-US"/>
              <a:pPr lvl="0"/>
              <a:t>9/14/2026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5AF405-B9C0-4DEE-9E89-43C7F706418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955FC1-FA4F-0881-7AC8-17A8FC24239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A860E6D-B792-45D5-B4A5-945538C9962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306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F4EA24-0454-CD4A-DEE1-FFCDE72D066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EFAF90F-F3E8-4CF4-BB95-F7EB06AD781D}" type="datetime1">
              <a:rPr lang="en-US"/>
              <a:pPr lvl="0"/>
              <a:t>9/14/2026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C8CE15-8726-BEA3-4C90-21C3275A94D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A6AAD3-F66A-4880-D4EB-7557B53BAD1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30BF599-6BD8-45AF-A0F8-DC149ED9D46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837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96FB7-3107-5ADF-3045-A16DE829C9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54951" y="1447796"/>
            <a:ext cx="3401065" cy="1447796"/>
          </a:xfrm>
        </p:spPr>
        <p:txBody>
          <a:bodyPr anchor="b"/>
          <a:lstStyle>
            <a:lvl1pPr>
              <a:defRPr sz="2400"/>
            </a:lvl1pPr>
          </a:lstStyle>
          <a:p>
            <a:pPr lvl="0"/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2BBDF-7A04-73F7-FDEB-3617C5DB856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784616" y="1447796"/>
            <a:ext cx="5195995" cy="4572000"/>
          </a:xfrm>
        </p:spPr>
        <p:txBody>
          <a:bodyPr anchor="ctr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B613D2-5834-2CE0-6E6F-C1A9878A21F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154951" y="3129277"/>
            <a:ext cx="3401065" cy="2895603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4BB0A9-AAB7-C650-B637-BEBA8AC785C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AAD01E5-1C6D-47ED-A50B-D6DCDDEEFE4B}" type="datetime1">
              <a:rPr lang="en-US"/>
              <a:pPr lvl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DE8487-7CF2-0798-48EF-17770A8B2E0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E576AA-2C65-36C3-A529-9901468F4B8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1E99619-3746-468A-8E7C-811AB975E08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080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BCC41-EDD4-EC3A-F3F9-BD640705089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53908" y="1854192"/>
            <a:ext cx="5092906" cy="157480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pPr lvl="0"/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37E045-D14A-8E3A-7C01-A0DAA59E7174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6949549" y="1143000"/>
            <a:ext cx="3200400" cy="4572000"/>
          </a:xfrm>
          <a:effectLst>
            <a:outerShdw dist="50804" dir="5400000" algn="tl">
              <a:srgbClr val="000000">
                <a:alpha val="43000"/>
              </a:srgbClr>
            </a:outerShdw>
          </a:effectLst>
        </p:spPr>
        <p:txBody>
          <a:bodyPr anchorCtr="1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lt-LT"/>
              <a:t>Spustelėkite piktogr. norėdami įtraukti pav.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94FD2B-CA43-19CD-FAB1-1989499C5BF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154951" y="3657600"/>
            <a:ext cx="5084978" cy="137160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00E788-7FFE-2AB2-FF8F-BF6EB9B0F1C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5E21E88-E10B-473E-AD40-34B6332F39F2}" type="datetime1">
              <a:rPr lang="en-US"/>
              <a:pPr lvl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183B89-34BC-49AB-8269-E7DA78444DD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9AF50A-6FDF-7C12-0DBD-83523D4B77F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4A04B13-C38E-4FFA-8026-D49AF2DA0DC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945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nė nuotrauka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6F134-CFE3-0E01-61FB-F81BD146FF0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54960" y="4800590"/>
            <a:ext cx="8825660" cy="566735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pPr lvl="0"/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6C1805-318C-EEDD-B44F-A2B69D421B09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1154951" y="685800"/>
            <a:ext cx="8825660" cy="3640665"/>
          </a:xfrm>
          <a:effectLst>
            <a:outerShdw dist="50804" dir="5400000" algn="tl">
              <a:srgbClr val="000000">
                <a:alpha val="43000"/>
              </a:srgbClr>
            </a:outerShdw>
          </a:effectLst>
        </p:spPr>
        <p:txBody>
          <a:bodyPr anchorCtr="1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lt-LT"/>
              <a:t>Spustelėkite piktogr. norėdami įtraukti pav.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31CBAB-8664-8D3A-11E2-AC9A24FEBDD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54960" y="5367326"/>
            <a:ext cx="8825651" cy="493711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A44C76-E084-73B0-CC4A-069243EDA57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133EBAC-4C56-46A6-91BE-5DA05C124EB2}" type="datetime1">
              <a:rPr lang="en-US"/>
              <a:pPr lvl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B6BB05-11CC-FA67-9135-01BC38E4DEC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FD5170-9040-A10B-3432-CB55B04BB7D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2E37A05-27C3-447F-8F80-527FC0A8184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294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03925-0E99-4B3D-88DC-2C669D18249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54951" y="1447796"/>
            <a:ext cx="8825660" cy="1981203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E0B18B86-B088-9094-57DE-F50EF99730F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54951" y="3657600"/>
            <a:ext cx="8825660" cy="2362196"/>
          </a:xfrm>
        </p:spPr>
        <p:txBody>
          <a:bodyPr anchor="ctr"/>
          <a:lstStyle>
            <a:lvl1pPr marL="0" indent="0">
              <a:buNone/>
              <a:defRPr sz="1800"/>
            </a:lvl1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1B1E22-B8B7-F81B-0CCE-0F0CBF2D459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63EE3C6-842E-4421-9A53-279EB51D6DEE}" type="datetime1">
              <a:rPr lang="en-US"/>
              <a:pPr lvl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08E9D-D7FB-CEBF-DFAB-70E153AA867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C4BECB-1F2B-F309-410E-19ED077423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63BA70C-BFB3-4125-9C62-0C9B3FEF747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6524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1557C-5FFF-A538-6D3D-DBF9A8F570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74797" y="1447796"/>
            <a:ext cx="7999317" cy="2323371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5E0F6E36-A6DB-AF3B-87D6-73A8FAD0341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930398" y="3771177"/>
            <a:ext cx="7385828" cy="342177"/>
          </a:xfrm>
        </p:spPr>
        <p:txBody>
          <a:bodyPr/>
          <a:lstStyle>
            <a:lvl1pPr marL="0" indent="0">
              <a:buNone/>
              <a:defRPr sz="1400" cap="small">
                <a:solidFill>
                  <a:srgbClr val="F5A408"/>
                </a:solidFill>
              </a:defRPr>
            </a:lvl1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50D082-A415-CA81-11F3-12C13455848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54951" y="4350660"/>
            <a:ext cx="8825660" cy="1676396"/>
          </a:xfrm>
        </p:spPr>
        <p:txBody>
          <a:bodyPr anchor="ctr"/>
          <a:lstStyle>
            <a:lvl1pPr marL="0" indent="0">
              <a:buNone/>
              <a:defRPr sz="1800"/>
            </a:lvl1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3423315-0736-3190-077F-1A0FD9243CC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C20B14C-F86B-48B9-BE58-6BF8A90C1D57}" type="datetime1">
              <a:rPr lang="en-US"/>
              <a:pPr lvl="0"/>
              <a:t>9/14/2026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FB54FC5-3A45-C1C4-4D6A-8FAA5459E6F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289AA90-EF41-A43E-3CD3-849C78338C0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B874035-48E5-48E7-9877-93AA7AB0D1F0}" type="slidenum">
              <a:t>‹#›</a:t>
            </a:fld>
            <a:endParaRPr lang="en-US"/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836B5206-0339-7467-5284-755C58A02F26}"/>
              </a:ext>
            </a:extLst>
          </p:cNvPr>
          <p:cNvSpPr txBox="1"/>
          <p:nvPr/>
        </p:nvSpPr>
        <p:spPr>
          <a:xfrm>
            <a:off x="898297" y="971257"/>
            <a:ext cx="801910" cy="196977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200" b="0" i="0" u="none" strike="noStrike" kern="1200" cap="none" spc="0" baseline="0">
                <a:solidFill>
                  <a:srgbClr val="F5A408"/>
                </a:solidFill>
                <a:uFillTx/>
                <a:latin typeface="Arial"/>
              </a:rPr>
              <a:t>“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2C6BA3D1-EEAC-3359-50C1-DE2EE39B836C}"/>
              </a:ext>
            </a:extLst>
          </p:cNvPr>
          <p:cNvSpPr txBox="1"/>
          <p:nvPr/>
        </p:nvSpPr>
        <p:spPr>
          <a:xfrm>
            <a:off x="9330491" y="2613784"/>
            <a:ext cx="801910" cy="196977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200" b="0" i="0" u="none" strike="noStrike" kern="1200" cap="none" spc="0" baseline="0">
                <a:solidFill>
                  <a:srgbClr val="F5A408"/>
                </a:solidFill>
                <a:uFillTx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810160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1F3EC-16EE-15D3-4583-D4AF09796A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54951" y="3124203"/>
            <a:ext cx="8825660" cy="1653180"/>
          </a:xfrm>
        </p:spPr>
        <p:txBody>
          <a:bodyPr anchor="b"/>
          <a:lstStyle>
            <a:lvl1pPr>
              <a:defRPr sz="4000"/>
            </a:lvl1pPr>
          </a:lstStyle>
          <a:p>
            <a:pPr lvl="0"/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C2BADD-E32E-C92D-D348-7F094BB8633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54951" y="4777383"/>
            <a:ext cx="8825660" cy="860395"/>
          </a:xfrm>
        </p:spPr>
        <p:txBody>
          <a:bodyPr/>
          <a:lstStyle>
            <a:lvl1pPr marL="0" indent="0">
              <a:buNone/>
              <a:defRPr>
                <a:solidFill>
                  <a:srgbClr val="F5A408"/>
                </a:solidFill>
              </a:defRPr>
            </a:lvl1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A98D0C-1CDE-E2A1-D17B-452F8C438C8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0AA48E1-6ACB-4643-B48D-1D7F7E760214}" type="datetime1">
              <a:rPr lang="en-US"/>
              <a:pPr lvl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EA4B71-B2C2-6B67-83DB-D2E48943A58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BE9BD9-27C9-226F-4F77-FFC3736C250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8C9C959-F5E4-4C74-AD3B-415FE8934C4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4758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ulpel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7916D-49DD-0FE2-AA2D-B8413D6DC28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0954B5-9A00-686C-88AB-8155ACD530C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32947" y="1981203"/>
            <a:ext cx="2946864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>
                <a:solidFill>
                  <a:srgbClr val="F5A408"/>
                </a:solidFill>
              </a:defRPr>
            </a:lvl1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92E4FA-20C1-AC6E-5F08-F47D796F0C7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52460" y="2667003"/>
            <a:ext cx="2927351" cy="358934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8E817B-49B2-53E9-386D-86C6A4F3F0F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83657" y="1981203"/>
            <a:ext cx="2936238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>
                <a:solidFill>
                  <a:srgbClr val="F5A408"/>
                </a:solidFill>
              </a:defRPr>
            </a:lvl1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ED364A16-253B-80C2-15D7-839820ECB10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73105" y="2667003"/>
            <a:ext cx="2946791" cy="358934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882EBC6D-85DE-8863-A7D8-AF8802261D4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124703" y="1981203"/>
            <a:ext cx="2932115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>
                <a:solidFill>
                  <a:srgbClr val="F5A408"/>
                </a:solidFill>
              </a:defRPr>
            </a:lvl1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10B58E04-AA7E-9CDD-9AAA-748933781F7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124703" y="2667003"/>
            <a:ext cx="2932115" cy="358934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lt-LT"/>
              <a:t>Redaguoti šablono teksto stilius</a:t>
            </a:r>
          </a:p>
        </p:txBody>
      </p:sp>
      <p:cxnSp>
        <p:nvCxnSpPr>
          <p:cNvPr id="9" name="Straight Connector 16">
            <a:extLst>
              <a:ext uri="{FF2B5EF4-FFF2-40B4-BE49-F238E27FC236}">
                <a16:creationId xmlns:a16="http://schemas.microsoft.com/office/drawing/2014/main" id="{CBC31E58-ADB6-F777-CFFE-764D55C5139F}"/>
              </a:ext>
            </a:extLst>
          </p:cNvPr>
          <p:cNvCxnSpPr/>
          <p:nvPr/>
        </p:nvCxnSpPr>
        <p:spPr>
          <a:xfrm>
            <a:off x="3726143" y="2133596"/>
            <a:ext cx="0" cy="3962407"/>
          </a:xfrm>
          <a:prstGeom prst="straightConnector1">
            <a:avLst/>
          </a:prstGeom>
          <a:noFill/>
          <a:ln w="12701" cap="rnd">
            <a:solidFill>
              <a:srgbClr val="F5A408">
                <a:alpha val="40000"/>
              </a:srgbClr>
            </a:solidFill>
            <a:prstDash val="solid"/>
            <a:miter/>
          </a:ln>
        </p:spPr>
      </p:cxnSp>
      <p:cxnSp>
        <p:nvCxnSpPr>
          <p:cNvPr id="10" name="Straight Connector 17">
            <a:extLst>
              <a:ext uri="{FF2B5EF4-FFF2-40B4-BE49-F238E27FC236}">
                <a16:creationId xmlns:a16="http://schemas.microsoft.com/office/drawing/2014/main" id="{BDF5F223-A40A-DD6C-AC23-CEFEC35D9037}"/>
              </a:ext>
            </a:extLst>
          </p:cNvPr>
          <p:cNvCxnSpPr/>
          <p:nvPr/>
        </p:nvCxnSpPr>
        <p:spPr>
          <a:xfrm>
            <a:off x="6962223" y="2133596"/>
            <a:ext cx="0" cy="3966887"/>
          </a:xfrm>
          <a:prstGeom prst="straightConnector1">
            <a:avLst/>
          </a:prstGeom>
          <a:noFill/>
          <a:ln w="12701" cap="rnd">
            <a:solidFill>
              <a:srgbClr val="F5A408">
                <a:alpha val="40000"/>
              </a:srgbClr>
            </a:solidFill>
            <a:prstDash val="solid"/>
            <a:miter/>
          </a:ln>
        </p:spPr>
      </p:cxn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90204A46-3E26-3393-A1D4-3CE14880DC5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D19A68B-BA3E-403C-8FD6-D15461081E49}" type="datetime1">
              <a:rPr lang="en-US"/>
              <a:pPr lvl="0"/>
              <a:t>9/14/2026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847F987-CCBC-D29C-23E9-BF89D540D56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566A3217-B51B-5B72-FB44-FC416701C7F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26BDE47-E2C5-43AA-B286-03330B3DD69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132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aveikslėlis skilty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76757-E26F-8432-58ED-10026152619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8BEB42-DE0C-4B2D-DC45-203F0356CA0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52460" y="4250945"/>
            <a:ext cx="2940052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>
                <a:solidFill>
                  <a:srgbClr val="F5A408"/>
                </a:solidFill>
              </a:defRPr>
            </a:lvl1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B2E6B88E-F398-CC80-2941-7C77737C0526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52460" y="2209803"/>
            <a:ext cx="2940052" cy="1524003"/>
          </a:xfrm>
          <a:effectLst>
            <a:outerShdw dist="50804" dir="5400000" algn="tl">
              <a:srgbClr val="000000">
                <a:alpha val="43000"/>
              </a:srgbClr>
            </a:outerShdw>
          </a:effectLst>
        </p:spPr>
        <p:txBody>
          <a:bodyPr anchorCtr="1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lt-LT"/>
              <a:t>Spustelėkite piktogr. norėdami įtraukti pav.</a:t>
            </a:r>
            <a:endParaRPr lang="en-US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8BBB91C5-792E-C003-5A5F-0B9BD5D2F2F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52460" y="4827209"/>
            <a:ext cx="2940052" cy="65919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802F1E0A-BF43-FFF6-815E-ABFC5E5B91E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89372" y="4250945"/>
            <a:ext cx="2930523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>
                <a:solidFill>
                  <a:srgbClr val="F5A408"/>
                </a:solidFill>
              </a:defRPr>
            </a:lvl1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024A10F2-2811-9DE6-1723-6D9B16202FDF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889372" y="2209803"/>
            <a:ext cx="2930523" cy="1524003"/>
          </a:xfrm>
          <a:effectLst>
            <a:outerShdw dist="50804" dir="5400000" algn="tl">
              <a:srgbClr val="000000">
                <a:alpha val="43000"/>
              </a:srgbClr>
            </a:outerShdw>
          </a:effectLst>
        </p:spPr>
        <p:txBody>
          <a:bodyPr anchorCtr="1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lt-LT"/>
              <a:t>Spustelėkite piktogr. norėdami įtraukti pav.</a:t>
            </a:r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F86EAE88-9BAA-46D7-9155-12CB279ABA5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88019" y="4827209"/>
            <a:ext cx="2934410" cy="65919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611517B-533A-13ED-33C0-DE1FACB0A4E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124703" y="4250945"/>
            <a:ext cx="2932115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>
                <a:solidFill>
                  <a:srgbClr val="F5A408"/>
                </a:solidFill>
              </a:defRPr>
            </a:lvl1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0C0E1FFA-2A21-D046-D864-F7207C335365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124703" y="2209803"/>
            <a:ext cx="2932115" cy="1524003"/>
          </a:xfrm>
          <a:effectLst>
            <a:outerShdw dist="50804" dir="5400000" algn="tl">
              <a:srgbClr val="000000">
                <a:alpha val="43000"/>
              </a:srgbClr>
            </a:outerShdw>
          </a:effectLst>
        </p:spPr>
        <p:txBody>
          <a:bodyPr anchorCtr="1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lt-LT"/>
              <a:t>Spustelėkite piktogr. norėdami įtraukti pav.</a:t>
            </a:r>
            <a:endParaRPr lang="en-US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AABCEA88-7A2D-C40B-22F5-065DF94EB59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124575" y="4827209"/>
            <a:ext cx="2936001" cy="65919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lt-LT"/>
              <a:t>Redaguoti šablono teksto stilius</a:t>
            </a:r>
          </a:p>
        </p:txBody>
      </p:sp>
      <p:cxnSp>
        <p:nvCxnSpPr>
          <p:cNvPr id="12" name="Straight Connector 16">
            <a:extLst>
              <a:ext uri="{FF2B5EF4-FFF2-40B4-BE49-F238E27FC236}">
                <a16:creationId xmlns:a16="http://schemas.microsoft.com/office/drawing/2014/main" id="{F8CB2569-3C4B-047A-081F-3F2261A2020C}"/>
              </a:ext>
            </a:extLst>
          </p:cNvPr>
          <p:cNvCxnSpPr/>
          <p:nvPr/>
        </p:nvCxnSpPr>
        <p:spPr>
          <a:xfrm>
            <a:off x="3726143" y="2133596"/>
            <a:ext cx="0" cy="3962407"/>
          </a:xfrm>
          <a:prstGeom prst="straightConnector1">
            <a:avLst/>
          </a:prstGeom>
          <a:noFill/>
          <a:ln w="12701" cap="rnd">
            <a:solidFill>
              <a:srgbClr val="F5A408">
                <a:alpha val="40000"/>
              </a:srgbClr>
            </a:solidFill>
            <a:prstDash val="solid"/>
            <a:miter/>
          </a:ln>
        </p:spPr>
      </p:cxnSp>
      <p:cxnSp>
        <p:nvCxnSpPr>
          <p:cNvPr id="13" name="Straight Connector 17">
            <a:extLst>
              <a:ext uri="{FF2B5EF4-FFF2-40B4-BE49-F238E27FC236}">
                <a16:creationId xmlns:a16="http://schemas.microsoft.com/office/drawing/2014/main" id="{FDBCF36C-5019-788E-0E4B-E0417998C4C4}"/>
              </a:ext>
            </a:extLst>
          </p:cNvPr>
          <p:cNvCxnSpPr/>
          <p:nvPr/>
        </p:nvCxnSpPr>
        <p:spPr>
          <a:xfrm>
            <a:off x="6962223" y="2133596"/>
            <a:ext cx="0" cy="3966887"/>
          </a:xfrm>
          <a:prstGeom prst="straightConnector1">
            <a:avLst/>
          </a:prstGeom>
          <a:noFill/>
          <a:ln w="12701" cap="rnd">
            <a:solidFill>
              <a:srgbClr val="F5A408">
                <a:alpha val="40000"/>
              </a:srgbClr>
            </a:solidFill>
            <a:prstDash val="solid"/>
            <a:miter/>
          </a:ln>
        </p:spPr>
      </p:cxn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5BDF052D-8282-265F-6B4B-20DB547C6F5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3DD4C30-F92E-4E3B-B808-25B1D35E966F}" type="datetime1">
              <a:rPr lang="en-US"/>
              <a:pPr lvl="0"/>
              <a:t>9/14/2026</a:t>
            </a:fld>
            <a:endParaRPr lang="en-US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E2563F0F-7739-BF9D-C1BC-9E2A393C887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0BAF9AA0-F694-6E15-0AC3-27AC0C204CB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6AC126C-2019-433B-8184-118A1B2D396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8629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C786D-035A-5E16-D69F-822DBA61190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84E505-D207-A4E3-524B-2C8E36164C11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A424E1-C2B4-5705-F73B-657D61896DD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35BAECE-F5B1-42D3-82AA-BE8B32AD0AFC}" type="datetime1">
              <a:rPr lang="en-US"/>
              <a:pPr lvl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5FCD84-FF28-C52A-AA7C-D24172A76CF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F10B45-9129-7E24-826D-661F1E37AC2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6DD5BD6-2F61-4E07-8FD0-BCE1B65CFB0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6619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8F1F58-3972-90C7-1A97-1C7FC70C59D5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304215" y="430216"/>
            <a:ext cx="1752603" cy="5826127"/>
          </a:xfrm>
        </p:spPr>
        <p:txBody>
          <a:bodyPr vert="eaVert" anchor="b"/>
          <a:lstStyle>
            <a:lvl1pPr>
              <a:defRPr/>
            </a:lvl1pPr>
          </a:lstStyle>
          <a:p>
            <a:pPr lvl="0"/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20A7D5-F089-03E8-DEFA-FCB4E6DCE9AC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652460" y="887416"/>
            <a:ext cx="7423144" cy="5368927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3455C1-87D2-B628-E103-54C91AE8517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AE6495C-4DB6-4DA8-B5EF-947E1A6D15FC}" type="datetime1">
              <a:rPr lang="en-US"/>
              <a:pPr lvl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77CFED-E855-00FA-6F39-0CC087C663B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597C0F-4C96-8388-8548-0013CCCF606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F3E3095-0BF9-48ED-94B3-D7552632496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949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>
            <a:extLst>
              <a:ext uri="{FF2B5EF4-FFF2-40B4-BE49-F238E27FC236}">
                <a16:creationId xmlns:a16="http://schemas.microsoft.com/office/drawing/2014/main" id="{C19BB072-B647-987B-D0A8-0A4D4DED6C92}"/>
              </a:ext>
            </a:extLst>
          </p:cNvPr>
          <p:cNvPicPr>
            <a:picLocks noChangeAspect="1"/>
          </p:cNvPicPr>
          <p:nvPr/>
        </p:nvPicPr>
        <p:blipFill>
          <a:blip r:embed="rId20"/>
          <a:srcRect l="3613"/>
          <a:stretch>
            <a:fillRect/>
          </a:stretch>
        </p:blipFill>
        <p:spPr>
          <a:xfrm>
            <a:off x="0" y="2669682"/>
            <a:ext cx="4037011" cy="418831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151C022B-0C4B-A383-71ED-A82E38E57911}"/>
              </a:ext>
            </a:extLst>
          </p:cNvPr>
          <p:cNvPicPr>
            <a:picLocks noChangeAspect="1"/>
          </p:cNvPicPr>
          <p:nvPr/>
        </p:nvPicPr>
        <p:blipFill>
          <a:blip r:embed="rId21"/>
          <a:srcRect l="35640"/>
          <a:stretch>
            <a:fillRect/>
          </a:stretch>
        </p:blipFill>
        <p:spPr>
          <a:xfrm>
            <a:off x="0" y="2892347"/>
            <a:ext cx="1522411" cy="236545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Oval 15">
            <a:extLst>
              <a:ext uri="{FF2B5EF4-FFF2-40B4-BE49-F238E27FC236}">
                <a16:creationId xmlns:a16="http://schemas.microsoft.com/office/drawing/2014/main" id="{39C1BEF8-86E7-408D-E54C-142027BD9489}"/>
              </a:ext>
            </a:extLst>
          </p:cNvPr>
          <p:cNvSpPr/>
          <p:nvPr/>
        </p:nvSpPr>
        <p:spPr>
          <a:xfrm>
            <a:off x="8609011" y="1676396"/>
            <a:ext cx="2819396" cy="281939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gradFill>
            <a:gsLst>
              <a:gs pos="0">
                <a:srgbClr val="FAC96A">
                  <a:alpha val="7000"/>
                </a:srgbClr>
              </a:gs>
              <a:gs pos="100000">
                <a:srgbClr val="FAC96A">
                  <a:alpha val="6000"/>
                </a:srgbClr>
              </a:gs>
            </a:gsLst>
            <a:path path="circle">
              <a:fillToRect l="50000" t="50000" r="50000" b="50000"/>
            </a:path>
          </a:gra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90D4618C-0834-F90F-1692-70AC617707E5}"/>
              </a:ext>
            </a:extLst>
          </p:cNvPr>
          <p:cNvPicPr>
            <a:picLocks noChangeAspect="1"/>
          </p:cNvPicPr>
          <p:nvPr/>
        </p:nvPicPr>
        <p:blipFill>
          <a:blip r:embed="rId22"/>
          <a:srcRect t="28713"/>
          <a:stretch>
            <a:fillRect/>
          </a:stretch>
        </p:blipFill>
        <p:spPr>
          <a:xfrm>
            <a:off x="8000195" y="0"/>
            <a:ext cx="1603391" cy="1143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9">
            <a:extLst>
              <a:ext uri="{FF2B5EF4-FFF2-40B4-BE49-F238E27FC236}">
                <a16:creationId xmlns:a16="http://schemas.microsoft.com/office/drawing/2014/main" id="{D7DE083E-FD73-0AA3-5894-ECC2FA66A80C}"/>
              </a:ext>
            </a:extLst>
          </p:cNvPr>
          <p:cNvPicPr>
            <a:picLocks noChangeAspect="1"/>
          </p:cNvPicPr>
          <p:nvPr/>
        </p:nvPicPr>
        <p:blipFill>
          <a:blip r:embed="rId23"/>
          <a:srcRect b="24198"/>
          <a:stretch>
            <a:fillRect/>
          </a:stretch>
        </p:blipFill>
        <p:spPr>
          <a:xfrm>
            <a:off x="8609011" y="6092866"/>
            <a:ext cx="993733" cy="76513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Rectangle 13">
            <a:extLst>
              <a:ext uri="{FF2B5EF4-FFF2-40B4-BE49-F238E27FC236}">
                <a16:creationId xmlns:a16="http://schemas.microsoft.com/office/drawing/2014/main" id="{558FF9E4-2E78-FC05-72A9-386AC72D287A}"/>
              </a:ext>
            </a:extLst>
          </p:cNvPr>
          <p:cNvSpPr/>
          <p:nvPr/>
        </p:nvSpPr>
        <p:spPr>
          <a:xfrm>
            <a:off x="10437811" y="0"/>
            <a:ext cx="685800" cy="1143000"/>
          </a:xfrm>
          <a:prstGeom prst="rect">
            <a:avLst/>
          </a:prstGeom>
          <a:solidFill>
            <a:srgbClr val="F5A408"/>
          </a:solidFill>
          <a:ln cap="flat">
            <a:noFill/>
            <a:prstDash val="solid"/>
          </a:ln>
          <a:effectLst>
            <a:outerShdw dist="25402" dir="5400000" algn="tl">
              <a:srgbClr val="000000">
                <a:alpha val="45000"/>
              </a:srgbClr>
            </a:outerShdw>
          </a:effectLst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CA49D666-CE0F-E9F8-6025-9DB8A99D7E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6115" y="452719"/>
            <a:ext cx="9404722" cy="140053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06EC84E-B8A2-44ED-D9F9-85174321ED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103315" y="2052919"/>
            <a:ext cx="8946544" cy="419547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D2850DFE-1DC6-A9E4-CD8C-F41AAB3EF82F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 rot="5400013">
            <a:off x="10155609" y="1790697"/>
            <a:ext cx="990596" cy="30479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100" b="0" i="0" u="none" strike="noStrike" kern="1200" cap="none" spc="0" baseline="0">
                <a:solidFill>
                  <a:srgbClr val="FFFFFF"/>
                </a:solidFill>
                <a:uFillTx/>
                <a:latin typeface="Century Gothic"/>
              </a:defRPr>
            </a:lvl1pPr>
          </a:lstStyle>
          <a:p>
            <a:pPr lvl="0"/>
            <a:fld id="{F4A1CBAF-AB5E-4D1E-B075-AF43A04FD774}" type="datetime1">
              <a:rPr lang="en-US"/>
              <a:pPr lvl="0"/>
              <a:t>9/14/2026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FE336864-AAB7-E6C4-8FD2-553A0CA98DAF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 rot="5400013">
            <a:off x="8951532" y="3225295"/>
            <a:ext cx="3859792" cy="30479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100" b="0" i="0" u="none" strike="noStrike" kern="1200" cap="none" spc="0" baseline="0">
                <a:solidFill>
                  <a:srgbClr val="FFFFFF"/>
                </a:solidFill>
                <a:uFillTx/>
                <a:latin typeface="Century Gothic"/>
              </a:defRPr>
            </a:lvl1pPr>
          </a:lstStyle>
          <a:p>
            <a:pPr lvl="0"/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B1512E1B-3D9D-F47D-A18F-298000029813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0352544" y="295726"/>
            <a:ext cx="838203" cy="76768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1" compatLnSpc="1">
            <a:noAutofit/>
          </a:bodyPr>
          <a:lstStyle>
            <a:lvl1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2800" b="0" i="0" u="none" strike="noStrike" kern="1200" cap="none" spc="0" baseline="0">
                <a:solidFill>
                  <a:srgbClr val="FFFFFF"/>
                </a:solidFill>
                <a:uFillTx/>
                <a:latin typeface="Century Gothic"/>
              </a:defRPr>
            </a:lvl1pPr>
          </a:lstStyle>
          <a:p>
            <a:pPr lvl="0"/>
            <a:fld id="{A981E322-D80E-4AC6-8807-4223E901B417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marL="0" marR="0" lvl="0" indent="0" algn="l" defTabSz="4572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lt-LT" sz="4200" b="0" i="0" u="none" strike="noStrike" kern="1200" cap="none" spc="0" baseline="0">
          <a:solidFill>
            <a:srgbClr val="EBEBEB"/>
          </a:solidFill>
          <a:uFillTx/>
          <a:latin typeface="Century Gothic"/>
        </a:defRPr>
      </a:lvl1pPr>
    </p:titleStyle>
    <p:bodyStyle>
      <a:lvl1pPr marL="342900" marR="0" lvl="0" indent="-342900" algn="l" defTabSz="457200" rtl="0" fontAlgn="auto" hangingPunct="1">
        <a:lnSpc>
          <a:spcPct val="100000"/>
        </a:lnSpc>
        <a:spcBef>
          <a:spcPts val="1000"/>
        </a:spcBef>
        <a:spcAft>
          <a:spcPts val="0"/>
        </a:spcAft>
        <a:buClr>
          <a:srgbClr val="F5A408"/>
        </a:buClr>
        <a:buSzPct val="80000"/>
        <a:buFont typeface="Wingdings 3"/>
        <a:buChar char=""/>
        <a:tabLst/>
        <a:defRPr lang="lt-LT" sz="2000" b="0" i="0" u="none" strike="noStrike" kern="1200" cap="none" spc="0" baseline="0">
          <a:solidFill>
            <a:srgbClr val="FFFFFF"/>
          </a:solidFill>
          <a:uFillTx/>
          <a:latin typeface="Century Gothic"/>
        </a:defRPr>
      </a:lvl1pPr>
      <a:lvl2pPr marL="742950" marR="0" lvl="1" indent="-285750" algn="l" defTabSz="457200" rtl="0" fontAlgn="auto" hangingPunct="1">
        <a:lnSpc>
          <a:spcPct val="100000"/>
        </a:lnSpc>
        <a:spcBef>
          <a:spcPts val="1000"/>
        </a:spcBef>
        <a:spcAft>
          <a:spcPts val="0"/>
        </a:spcAft>
        <a:buClr>
          <a:srgbClr val="F5A408"/>
        </a:buClr>
        <a:buSzPct val="80000"/>
        <a:buFont typeface="Wingdings 3"/>
        <a:buChar char=""/>
        <a:tabLst/>
        <a:defRPr lang="lt-LT" sz="1800" b="0" i="0" u="none" strike="noStrike" kern="1200" cap="none" spc="0" baseline="0">
          <a:solidFill>
            <a:srgbClr val="FFFFFF"/>
          </a:solidFill>
          <a:uFillTx/>
          <a:latin typeface="Century Gothic"/>
        </a:defRPr>
      </a:lvl2pPr>
      <a:lvl3pPr marL="1143000" marR="0" lvl="2" indent="-228600" algn="l" defTabSz="457200" rtl="0" fontAlgn="auto" hangingPunct="1">
        <a:lnSpc>
          <a:spcPct val="100000"/>
        </a:lnSpc>
        <a:spcBef>
          <a:spcPts val="1000"/>
        </a:spcBef>
        <a:spcAft>
          <a:spcPts val="0"/>
        </a:spcAft>
        <a:buClr>
          <a:srgbClr val="F5A408"/>
        </a:buClr>
        <a:buSzPct val="80000"/>
        <a:buFont typeface="Wingdings 3"/>
        <a:buChar char=""/>
        <a:tabLst/>
        <a:defRPr lang="lt-LT" sz="1600" b="0" i="0" u="none" strike="noStrike" kern="1200" cap="none" spc="0" baseline="0">
          <a:solidFill>
            <a:srgbClr val="FFFFFF"/>
          </a:solidFill>
          <a:uFillTx/>
          <a:latin typeface="Century Gothic"/>
        </a:defRPr>
      </a:lvl3pPr>
      <a:lvl4pPr marL="1600200" marR="0" lvl="3" indent="-228600" algn="l" defTabSz="457200" rtl="0" fontAlgn="auto" hangingPunct="1">
        <a:lnSpc>
          <a:spcPct val="100000"/>
        </a:lnSpc>
        <a:spcBef>
          <a:spcPts val="1000"/>
        </a:spcBef>
        <a:spcAft>
          <a:spcPts val="0"/>
        </a:spcAft>
        <a:buClr>
          <a:srgbClr val="F5A408"/>
        </a:buClr>
        <a:buSzPct val="80000"/>
        <a:buFont typeface="Wingdings 3"/>
        <a:buChar char=""/>
        <a:tabLst/>
        <a:defRPr lang="lt-LT" sz="1400" b="0" i="0" u="none" strike="noStrike" kern="1200" cap="none" spc="0" baseline="0">
          <a:solidFill>
            <a:srgbClr val="FFFFFF"/>
          </a:solidFill>
          <a:uFillTx/>
          <a:latin typeface="Century Gothic"/>
        </a:defRPr>
      </a:lvl4pPr>
      <a:lvl5pPr marL="2057400" marR="0" lvl="4" indent="-228600" algn="l" defTabSz="457200" rtl="0" fontAlgn="auto" hangingPunct="1">
        <a:lnSpc>
          <a:spcPct val="100000"/>
        </a:lnSpc>
        <a:spcBef>
          <a:spcPts val="1000"/>
        </a:spcBef>
        <a:spcAft>
          <a:spcPts val="0"/>
        </a:spcAft>
        <a:buClr>
          <a:srgbClr val="F5A408"/>
        </a:buClr>
        <a:buSzPct val="80000"/>
        <a:buFont typeface="Wingdings 3"/>
        <a:buChar char=""/>
        <a:tabLst/>
        <a:defRPr lang="lt-LT" sz="1400" b="0" i="0" u="none" strike="noStrike" kern="1200" cap="none" spc="0" baseline="0">
          <a:solidFill>
            <a:srgbClr val="FFFFFF"/>
          </a:solidFill>
          <a:uFillTx/>
          <a:latin typeface="Century Gothic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hyperlink" Target="https://www.google.com/maps/d/viewer?mid=1cMYgmL3KYV5xXTOPAtgXIvNybiX_h3A&amp;hl=lt&amp;femb=1&amp;ll=54.90574043187528%2C26.218423940510995&amp;z=7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kvr.kpd.lt/heritage/" TargetMode="External"/><Relationship Id="rId2" Type="http://schemas.openxmlformats.org/officeDocument/2006/relationships/hyperlink" Target="http://www.piliakalniai.lt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ukuras.lt/" TargetMode="External"/><Relationship Id="rId2" Type="http://schemas.openxmlformats.org/officeDocument/2006/relationships/hyperlink" Target="mailto:baltai@aukuras.lt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46.jpg"/><Relationship Id="rId7" Type="http://schemas.openxmlformats.org/officeDocument/2006/relationships/image" Target="../media/image50.jpe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jpg"/><Relationship Id="rId9" Type="http://schemas.openxmlformats.org/officeDocument/2006/relationships/image" Target="../media/image5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pd.lt/lt/pagrindinis-meniu/struktura-ir-kontaktai/kontaktai.html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5.jp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9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4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mailto:saulegunta@gmail.com" TargetMode="External"/><Relationship Id="rId3" Type="http://schemas.openxmlformats.org/officeDocument/2006/relationships/image" Target="../media/image75.jpg"/><Relationship Id="rId7" Type="http://schemas.openxmlformats.org/officeDocument/2006/relationships/hyperlink" Target="tel:%2B37129430689" TargetMode="External"/><Relationship Id="rId2" Type="http://schemas.openxmlformats.org/officeDocument/2006/relationships/hyperlink" Target="http://www.aukuras.lt/sasauka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linda.lindale@gmail.com" TargetMode="External"/><Relationship Id="rId11" Type="http://schemas.openxmlformats.org/officeDocument/2006/relationships/hyperlink" Target="mailto:prusajatawa@gmail.com" TargetMode="External"/><Relationship Id="rId5" Type="http://schemas.openxmlformats.org/officeDocument/2006/relationships/hyperlink" Target="mailto:s.asmantas@proton.me" TargetMode="External"/><Relationship Id="rId10" Type="http://schemas.openxmlformats.org/officeDocument/2006/relationships/hyperlink" Target="http://svajksta.by/" TargetMode="External"/><Relationship Id="rId4" Type="http://schemas.openxmlformats.org/officeDocument/2006/relationships/hyperlink" Target="mailto:baltai@aukuras.lt" TargetMode="External"/><Relationship Id="rId9" Type="http://schemas.openxmlformats.org/officeDocument/2006/relationships/hyperlink" Target="http://www.aukuras.lt/sasauka/by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511BC38-1FA1-F977-1DF0-BE4A48A94C7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8348" y="914400"/>
            <a:ext cx="8825660" cy="3329577"/>
          </a:xfrm>
        </p:spPr>
        <p:txBody>
          <a:bodyPr/>
          <a:lstStyle/>
          <a:p>
            <a:pPr lvl="0"/>
            <a:r>
              <a:rPr lang="lt-LT" sz="6000" dirty="0"/>
              <a:t>BALTŲ VIENYBĖS UGNIES SĄŠAUKA  - PRAKTINIAI ĮGYVENDINIMO PAVYZDŽIAI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6702D3C2-24EE-E529-A24F-8453E517077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27513" y="4777383"/>
            <a:ext cx="10507184" cy="1166216"/>
          </a:xfrm>
        </p:spPr>
        <p:txBody>
          <a:bodyPr/>
          <a:lstStyle/>
          <a:p>
            <a:pPr lvl="0">
              <a:lnSpc>
                <a:spcPct val="70000"/>
              </a:lnSpc>
            </a:pPr>
            <a:r>
              <a:rPr lang="lt-LT" sz="1600" b="1" dirty="0"/>
              <a:t>Darius Ramančionis</a:t>
            </a:r>
          </a:p>
          <a:p>
            <a:pPr lvl="0">
              <a:lnSpc>
                <a:spcPct val="70000"/>
              </a:lnSpc>
            </a:pPr>
            <a:r>
              <a:rPr lang="lt-LT" sz="1600" b="1" dirty="0"/>
              <a:t>Baltų sąšaukos koordinatorius Lietuvoje</a:t>
            </a:r>
          </a:p>
          <a:p>
            <a:pPr lvl="0">
              <a:lnSpc>
                <a:spcPct val="70000"/>
              </a:lnSpc>
            </a:pPr>
            <a:endParaRPr lang="lt-LT" sz="1600" b="1" dirty="0"/>
          </a:p>
        </p:txBody>
      </p:sp>
      <p:pic>
        <p:nvPicPr>
          <p:cNvPr id="4" name="Paveikslėlis 4">
            <a:extLst>
              <a:ext uri="{FF2B5EF4-FFF2-40B4-BE49-F238E27FC236}">
                <a16:creationId xmlns:a16="http://schemas.microsoft.com/office/drawing/2014/main" id="{73E199D9-37EE-67EF-DA9E-D38189765E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963" b="31676"/>
          <a:stretch>
            <a:fillRect/>
          </a:stretch>
        </p:blipFill>
        <p:spPr>
          <a:xfrm>
            <a:off x="6096003" y="4367686"/>
            <a:ext cx="6096003" cy="1985601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63F50-7F5B-5465-4324-575ABEFD235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z="4800" b="1">
                <a:solidFill>
                  <a:srgbClr val="FFFFFF"/>
                </a:solidFill>
                <a:latin typeface="Arial" pitchFamily="34"/>
                <a:cs typeface="Times New Roman" pitchFamily="18"/>
              </a:rPr>
              <a:t>Baltų gentys</a:t>
            </a:r>
            <a:r>
              <a:rPr lang="lt-LT" sz="4800" b="1">
                <a:solidFill>
                  <a:srgbClr val="FFFFFF"/>
                </a:solidFill>
                <a:latin typeface="Arial" pitchFamily="34"/>
                <a:cs typeface="Times New Roman" pitchFamily="18"/>
              </a:rPr>
              <a:t>:</a:t>
            </a:r>
            <a:endParaRPr lang="en-US" sz="88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21384D-A943-3EC7-2AC4-82E5D53EC0D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57052" y="2024947"/>
            <a:ext cx="10166372" cy="4195760"/>
          </a:xfrm>
        </p:spPr>
        <p:txBody>
          <a:bodyPr/>
          <a:lstStyle/>
          <a:p>
            <a:pPr lvl="0">
              <a:lnSpc>
                <a:spcPct val="90000"/>
              </a:lnSpc>
              <a:spcAft>
                <a:spcPts val="800"/>
              </a:spcAft>
            </a:pPr>
            <a:r>
              <a:rPr lang="en-US" sz="2700" b="1">
                <a:latin typeface="Arial" pitchFamily="34"/>
                <a:cs typeface="Times New Roman" pitchFamily="18"/>
              </a:rPr>
              <a:t>Rytų baltai </a:t>
            </a:r>
            <a:r>
              <a:rPr lang="en-US" sz="2700" b="1">
                <a:solidFill>
                  <a:srgbClr val="000000"/>
                </a:solidFill>
                <a:latin typeface="Arial" pitchFamily="34"/>
                <a:cs typeface="Times New Roman" pitchFamily="18"/>
              </a:rPr>
              <a:t>: </a:t>
            </a:r>
            <a:r>
              <a:rPr lang="en-US" sz="2700">
                <a:solidFill>
                  <a:srgbClr val="000000"/>
                </a:solidFill>
                <a:latin typeface="Arial" pitchFamily="34"/>
                <a:cs typeface="Times New Roman" pitchFamily="18"/>
              </a:rPr>
              <a:t>Žemaičiai, Latgaliai, Sėliai, </a:t>
            </a:r>
            <a:endParaRPr lang="lt-LT" sz="2700">
              <a:solidFill>
                <a:srgbClr val="000000"/>
              </a:solidFill>
              <a:latin typeface="Arial" pitchFamily="34"/>
              <a:cs typeface="Times New Roman" pitchFamily="18"/>
            </a:endParaRPr>
          </a:p>
          <a:p>
            <a:pPr marL="0" lvl="0" indent="0">
              <a:lnSpc>
                <a:spcPct val="90000"/>
              </a:lnSpc>
              <a:spcAft>
                <a:spcPts val="800"/>
              </a:spcAft>
              <a:buNone/>
            </a:pPr>
            <a:r>
              <a:rPr lang="en-US" sz="2700">
                <a:solidFill>
                  <a:srgbClr val="000000"/>
                </a:solidFill>
                <a:latin typeface="Arial" pitchFamily="34"/>
                <a:cs typeface="Times New Roman" pitchFamily="18"/>
              </a:rPr>
              <a:t>Žiemgaliai, Aukštaičiai, Nalšėnai, Deltuviai</a:t>
            </a:r>
            <a:r>
              <a:rPr lang="lt-LT" sz="2700">
                <a:solidFill>
                  <a:srgbClr val="000000"/>
                </a:solidFill>
                <a:latin typeface="Arial" pitchFamily="34"/>
                <a:cs typeface="Times New Roman" pitchFamily="18"/>
              </a:rPr>
              <a:t>,</a:t>
            </a:r>
            <a:r>
              <a:rPr lang="en-US" sz="2700">
                <a:solidFill>
                  <a:srgbClr val="000000"/>
                </a:solidFill>
                <a:latin typeface="Arial" pitchFamily="34"/>
                <a:cs typeface="Times New Roman" pitchFamily="18"/>
              </a:rPr>
              <a:t> </a:t>
            </a:r>
            <a:endParaRPr lang="lt-LT" sz="2700">
              <a:solidFill>
                <a:srgbClr val="000000"/>
              </a:solidFill>
              <a:latin typeface="Arial" pitchFamily="34"/>
              <a:cs typeface="Times New Roman" pitchFamily="18"/>
            </a:endParaRPr>
          </a:p>
          <a:p>
            <a:pPr marL="0" lvl="0" indent="0">
              <a:lnSpc>
                <a:spcPct val="90000"/>
              </a:lnSpc>
              <a:spcAft>
                <a:spcPts val="800"/>
              </a:spcAft>
              <a:buNone/>
            </a:pPr>
            <a:r>
              <a:rPr lang="en-US" sz="2700">
                <a:solidFill>
                  <a:srgbClr val="000000"/>
                </a:solidFill>
                <a:latin typeface="Arial" pitchFamily="34"/>
                <a:cs typeface="Times New Roman" pitchFamily="18"/>
              </a:rPr>
              <a:t>Lietuviai, Galindai, Dniepro baltai.</a:t>
            </a:r>
            <a:endParaRPr lang="en-US" sz="2700">
              <a:latin typeface="Calibri" pitchFamily="34"/>
              <a:cs typeface="Times New Roman" pitchFamily="18"/>
            </a:endParaRPr>
          </a:p>
          <a:p>
            <a:pPr lvl="0">
              <a:lnSpc>
                <a:spcPct val="87000"/>
              </a:lnSpc>
              <a:spcAft>
                <a:spcPts val="800"/>
              </a:spcAft>
            </a:pPr>
            <a:r>
              <a:rPr lang="en-US" sz="2700" b="1">
                <a:latin typeface="Arial" pitchFamily="34"/>
                <a:cs typeface="Times New Roman" pitchFamily="18"/>
              </a:rPr>
              <a:t>Vakarų baltai</a:t>
            </a:r>
            <a:r>
              <a:rPr lang="en-US" sz="2700" b="1">
                <a:solidFill>
                  <a:srgbClr val="000000"/>
                </a:solidFill>
                <a:latin typeface="Arial" pitchFamily="34"/>
                <a:cs typeface="Times New Roman" pitchFamily="18"/>
              </a:rPr>
              <a:t>:</a:t>
            </a:r>
            <a:r>
              <a:rPr lang="en-US" sz="2700">
                <a:solidFill>
                  <a:srgbClr val="000000"/>
                </a:solidFill>
                <a:latin typeface="Arial" pitchFamily="34"/>
                <a:cs typeface="Times New Roman" pitchFamily="18"/>
              </a:rPr>
              <a:t> Kuršiai, Prūsai, Skalviai, Nadruviai,</a:t>
            </a:r>
            <a:endParaRPr lang="lt-LT" sz="2700">
              <a:solidFill>
                <a:srgbClr val="000000"/>
              </a:solidFill>
              <a:latin typeface="Arial" pitchFamily="34"/>
              <a:cs typeface="Times New Roman" pitchFamily="18"/>
            </a:endParaRPr>
          </a:p>
          <a:p>
            <a:pPr marL="0" lvl="0" indent="0">
              <a:lnSpc>
                <a:spcPct val="87000"/>
              </a:lnSpc>
              <a:spcAft>
                <a:spcPts val="800"/>
              </a:spcAft>
              <a:buNone/>
            </a:pPr>
            <a:r>
              <a:rPr lang="en-US" sz="2700">
                <a:solidFill>
                  <a:srgbClr val="000000"/>
                </a:solidFill>
                <a:latin typeface="Arial" pitchFamily="34"/>
                <a:cs typeface="Times New Roman" pitchFamily="18"/>
              </a:rPr>
              <a:t> Sembai, Notangai, Varmiai, Bartai, Pagudėnai,</a:t>
            </a:r>
            <a:endParaRPr lang="lt-LT" sz="2700">
              <a:solidFill>
                <a:srgbClr val="000000"/>
              </a:solidFill>
              <a:latin typeface="Arial" pitchFamily="34"/>
              <a:cs typeface="Times New Roman" pitchFamily="18"/>
            </a:endParaRPr>
          </a:p>
          <a:p>
            <a:pPr marL="0" lvl="0" indent="0">
              <a:lnSpc>
                <a:spcPct val="87000"/>
              </a:lnSpc>
              <a:spcAft>
                <a:spcPts val="800"/>
              </a:spcAft>
              <a:buNone/>
            </a:pPr>
            <a:r>
              <a:rPr lang="en-US" sz="2700">
                <a:solidFill>
                  <a:srgbClr val="000000"/>
                </a:solidFill>
                <a:latin typeface="Arial" pitchFamily="34"/>
                <a:cs typeface="Times New Roman" pitchFamily="18"/>
              </a:rPr>
              <a:t> Pamedėnai, Deinuviai, Jotvingiai, Poleksėnai,</a:t>
            </a:r>
            <a:endParaRPr lang="lt-LT" sz="2700">
              <a:solidFill>
                <a:srgbClr val="000000"/>
              </a:solidFill>
              <a:latin typeface="Arial" pitchFamily="34"/>
              <a:cs typeface="Times New Roman" pitchFamily="18"/>
            </a:endParaRPr>
          </a:p>
          <a:p>
            <a:pPr marL="0" lvl="0" indent="0">
              <a:lnSpc>
                <a:spcPct val="87000"/>
              </a:lnSpc>
              <a:spcAft>
                <a:spcPts val="800"/>
              </a:spcAft>
              <a:buNone/>
            </a:pPr>
            <a:r>
              <a:rPr lang="en-US" sz="2700">
                <a:solidFill>
                  <a:srgbClr val="000000"/>
                </a:solidFill>
                <a:latin typeface="Arial" pitchFamily="34"/>
                <a:cs typeface="Times New Roman" pitchFamily="18"/>
              </a:rPr>
              <a:t> Pomeranijos baltai.</a:t>
            </a:r>
            <a:endParaRPr lang="en-US" sz="2700">
              <a:latin typeface="Calibri" pitchFamily="34"/>
              <a:cs typeface="Times New Roman" pitchFamily="18"/>
            </a:endParaRPr>
          </a:p>
          <a:p>
            <a:pPr lvl="0">
              <a:lnSpc>
                <a:spcPct val="80000"/>
              </a:lnSpc>
            </a:pPr>
            <a:endParaRPr lang="en-US" sz="1500"/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245E3769-A8C7-D759-D64B-6A1E143231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0206" y="265505"/>
            <a:ext cx="4447467" cy="3518876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E55A599-E756-ED35-8D7A-93B90681D94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lt-LT" sz="3200"/>
              <a:t>Baltų (aisčių) genčių kalbos ir kultūra turi bendras šaknis. </a:t>
            </a:r>
            <a:br>
              <a:rPr lang="lt-LT" sz="3200"/>
            </a:br>
            <a:r>
              <a:rPr lang="lt-LT" sz="3200"/>
              <a:t>Bendri protėviai, papročiai, </a:t>
            </a:r>
            <a:br>
              <a:rPr lang="lt-LT" sz="3200"/>
            </a:br>
            <a:r>
              <a:rPr lang="lt-LT" sz="3200"/>
              <a:t>giminystės ryšiai</a:t>
            </a:r>
            <a:br>
              <a:rPr lang="lt-LT" sz="3200"/>
            </a:br>
            <a:endParaRPr lang="lt-LT" sz="3200"/>
          </a:p>
        </p:txBody>
      </p:sp>
      <p:pic>
        <p:nvPicPr>
          <p:cNvPr id="3" name="Turinio vietos rezervavimo ženklas 5">
            <a:extLst>
              <a:ext uri="{FF2B5EF4-FFF2-40B4-BE49-F238E27FC236}">
                <a16:creationId xmlns:a16="http://schemas.microsoft.com/office/drawing/2014/main" id="{F1B4D9CB-A9FA-3FC5-AB8F-C2F7058BA9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99547" y="1049392"/>
            <a:ext cx="5146334" cy="5624410"/>
          </a:xfrm>
        </p:spPr>
      </p:pic>
      <p:pic>
        <p:nvPicPr>
          <p:cNvPr id="4" name="Paveikslėlis 6">
            <a:extLst>
              <a:ext uri="{FF2B5EF4-FFF2-40B4-BE49-F238E27FC236}">
                <a16:creationId xmlns:a16="http://schemas.microsoft.com/office/drawing/2014/main" id="{ACA5798E-E612-A62D-C016-099250B945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375" y="2632923"/>
            <a:ext cx="4841171" cy="3957751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710B99F-AD01-2197-40D1-6F87D20A086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lt-LT" b="1">
                <a:solidFill>
                  <a:srgbClr val="FFFFFF"/>
                </a:solidFill>
                <a:latin typeface="Open Sans" pitchFamily="34"/>
              </a:rPr>
              <a:t>Kas gi tie baltai? </a:t>
            </a:r>
            <a:endParaRPr lang="lt-LT" b="1">
              <a:solidFill>
                <a:srgbClr val="FFFFFF"/>
              </a:solidFill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5117B42E-AD12-A105-57CD-76F42BC5B01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46115" y="1442301"/>
            <a:ext cx="8212747" cy="4806095"/>
          </a:xfrm>
        </p:spPr>
        <p:txBody>
          <a:bodyPr/>
          <a:lstStyle/>
          <a:p>
            <a:pPr marL="0" lvl="0" indent="0">
              <a:lnSpc>
                <a:spcPct val="90000"/>
              </a:lnSpc>
              <a:buNone/>
            </a:pPr>
            <a:r>
              <a:rPr lang="lt-LT" sz="2600" b="1" dirty="0" err="1">
                <a:latin typeface="Open Sans" pitchFamily="34"/>
              </a:rPr>
              <a:t>Georgas</a:t>
            </a:r>
            <a:r>
              <a:rPr lang="lt-LT" sz="2600" b="1" dirty="0">
                <a:latin typeface="Open Sans" pitchFamily="34"/>
              </a:rPr>
              <a:t> </a:t>
            </a:r>
            <a:r>
              <a:rPr lang="lt-LT" sz="2600" b="1" dirty="0" err="1">
                <a:latin typeface="Open Sans" pitchFamily="34"/>
              </a:rPr>
              <a:t>Neselmanas</a:t>
            </a:r>
            <a:r>
              <a:rPr lang="lt-LT" sz="2600" b="1" dirty="0">
                <a:latin typeface="Open Sans" pitchFamily="34"/>
              </a:rPr>
              <a:t> </a:t>
            </a:r>
            <a:r>
              <a:rPr lang="lt-LT" sz="2600" dirty="0">
                <a:latin typeface="Open Sans" pitchFamily="34"/>
              </a:rPr>
              <a:t>(1811-1881), vokiečių kalbininkas, Karaliaučiaus universiteto profesorius </a:t>
            </a:r>
          </a:p>
          <a:p>
            <a:pPr lvl="0">
              <a:lnSpc>
                <a:spcPct val="90000"/>
              </a:lnSpc>
              <a:buChar char="-"/>
            </a:pPr>
            <a:r>
              <a:rPr lang="lt-LT" sz="2600" dirty="0">
                <a:latin typeface="Open Sans" pitchFamily="34"/>
              </a:rPr>
              <a:t>išleidęs lietuvių kalbos žodyną </a:t>
            </a:r>
          </a:p>
          <a:p>
            <a:pPr lvl="0">
              <a:lnSpc>
                <a:spcPct val="90000"/>
              </a:lnSpc>
              <a:buChar char="-"/>
            </a:pPr>
            <a:r>
              <a:rPr lang="lt-LT" sz="2600" dirty="0">
                <a:latin typeface="Open Sans" pitchFamily="34"/>
              </a:rPr>
              <a:t>lietuvių liaudies dainų rinkinį </a:t>
            </a:r>
          </a:p>
          <a:p>
            <a:pPr lvl="0">
              <a:lnSpc>
                <a:spcPct val="90000"/>
              </a:lnSpc>
              <a:buChar char="-"/>
            </a:pPr>
            <a:r>
              <a:rPr lang="lt-LT" sz="2600" dirty="0">
                <a:latin typeface="Open Sans" pitchFamily="34"/>
              </a:rPr>
              <a:t>Kristijono Donelaičio knygoje „Senoji prūsų kalba“ baltais pavadino lietuvius, latvius ir jiems giminingas gentis (</a:t>
            </a:r>
            <a:r>
              <a:rPr lang="lt-LT" sz="2600" dirty="0" err="1">
                <a:latin typeface="Open Sans" pitchFamily="34"/>
              </a:rPr>
              <a:t>žiemgalius</a:t>
            </a:r>
            <a:r>
              <a:rPr lang="lt-LT" sz="2600" dirty="0">
                <a:latin typeface="Open Sans" pitchFamily="34"/>
              </a:rPr>
              <a:t>, žemaičius, sėlius, latgalius, </a:t>
            </a:r>
            <a:r>
              <a:rPr lang="lt-LT" sz="2600" dirty="0" err="1">
                <a:latin typeface="Open Sans" pitchFamily="34"/>
              </a:rPr>
              <a:t>nalšėnus</a:t>
            </a:r>
            <a:r>
              <a:rPr lang="lt-LT" sz="2600" dirty="0">
                <a:latin typeface="Open Sans" pitchFamily="34"/>
              </a:rPr>
              <a:t>, </a:t>
            </a:r>
            <a:r>
              <a:rPr lang="lt-LT" sz="2600" dirty="0" err="1">
                <a:latin typeface="Open Sans" pitchFamily="34"/>
              </a:rPr>
              <a:t>deltuvius</a:t>
            </a:r>
            <a:r>
              <a:rPr lang="lt-LT" sz="2600" dirty="0">
                <a:latin typeface="Open Sans" pitchFamily="34"/>
              </a:rPr>
              <a:t>, skalvius, prūsus, jotvingius, </a:t>
            </a:r>
            <a:r>
              <a:rPr lang="lt-LT" sz="2600" dirty="0" err="1">
                <a:latin typeface="Open Sans" pitchFamily="34"/>
              </a:rPr>
              <a:t>dainuvius</a:t>
            </a:r>
            <a:r>
              <a:rPr lang="lt-LT" sz="2600" dirty="0">
                <a:latin typeface="Open Sans" pitchFamily="34"/>
              </a:rPr>
              <a:t>, galindus, sūduvius ir kitus) – mat visos jos nuo seno gyveno prie Baltijos jūros.</a:t>
            </a:r>
            <a:endParaRPr lang="lt-LT" sz="2600" dirty="0"/>
          </a:p>
        </p:txBody>
      </p:sp>
      <p:pic>
        <p:nvPicPr>
          <p:cNvPr id="4" name="Picture 2" descr="Baltų vardo Tėvui G.H.F. Neselmanui – 200 metų! | Alkas.lt">
            <a:extLst>
              <a:ext uri="{FF2B5EF4-FFF2-40B4-BE49-F238E27FC236}">
                <a16:creationId xmlns:a16="http://schemas.microsoft.com/office/drawing/2014/main" id="{E17DE561-653D-8B94-76D8-DE2792D597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986686" y="1141308"/>
            <a:ext cx="3036173" cy="5107088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F8E32-1C9F-1B97-0A5D-2349154DA8A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lt-LT" sz="4800" b="1">
                <a:solidFill>
                  <a:srgbClr val="FFFFFF"/>
                </a:solidFill>
                <a:latin typeface="Arial" pitchFamily="34"/>
                <a:cs typeface="Times New Roman" pitchFamily="18"/>
              </a:rPr>
              <a:t>Baltų genčių</a:t>
            </a:r>
            <a:br>
              <a:rPr lang="lt-LT" sz="4800" b="1">
                <a:solidFill>
                  <a:srgbClr val="FFFFFF"/>
                </a:solidFill>
                <a:latin typeface="Arial" pitchFamily="34"/>
                <a:cs typeface="Times New Roman" pitchFamily="18"/>
              </a:rPr>
            </a:br>
            <a:r>
              <a:rPr lang="lt-LT" sz="4800" b="1">
                <a:solidFill>
                  <a:srgbClr val="FFFFFF"/>
                </a:solidFill>
                <a:latin typeface="Arial" pitchFamily="34"/>
                <a:cs typeface="Times New Roman" pitchFamily="18"/>
              </a:rPr>
              <a:t> kovos už </a:t>
            </a:r>
            <a:endParaRPr lang="en-US" sz="4800" b="1">
              <a:solidFill>
                <a:srgbClr val="FFFFFF"/>
              </a:solidFill>
              <a:latin typeface="Arial" pitchFamily="34"/>
              <a:cs typeface="Times New Roman" pitchFamily="1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9739C1-5744-EE28-816E-B0C9378A69D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088090" y="2209519"/>
            <a:ext cx="5510668" cy="4195760"/>
          </a:xfrm>
        </p:spPr>
        <p:txBody>
          <a:bodyPr/>
          <a:lstStyle/>
          <a:p>
            <a:pPr lvl="0"/>
            <a:r>
              <a:rPr lang="lt-LT" sz="3600">
                <a:latin typeface="Arial" pitchFamily="34"/>
                <a:cs typeface="Arial" pitchFamily="34"/>
              </a:rPr>
              <a:t>žemę, </a:t>
            </a:r>
          </a:p>
          <a:p>
            <a:pPr lvl="0"/>
            <a:r>
              <a:rPr lang="lt-LT" sz="3600">
                <a:latin typeface="Arial" pitchFamily="34"/>
                <a:cs typeface="Arial" pitchFamily="34"/>
              </a:rPr>
              <a:t>tikėjimą, </a:t>
            </a:r>
          </a:p>
          <a:p>
            <a:pPr lvl="0"/>
            <a:r>
              <a:rPr lang="lt-LT" sz="3600">
                <a:latin typeface="Arial" pitchFamily="34"/>
                <a:cs typeface="Arial" pitchFamily="34"/>
              </a:rPr>
              <a:t>gyvastį,</a:t>
            </a:r>
          </a:p>
          <a:p>
            <a:pPr lvl="0"/>
            <a:r>
              <a:rPr lang="lt-LT" sz="3600">
                <a:latin typeface="Arial" pitchFamily="34"/>
                <a:cs typeface="Arial" pitchFamily="34"/>
              </a:rPr>
              <a:t>savastį.</a:t>
            </a:r>
          </a:p>
          <a:p>
            <a:pPr lvl="0"/>
            <a:endParaRPr lang="lt-LT" sz="3600">
              <a:latin typeface="Arial" pitchFamily="34"/>
              <a:cs typeface="Arial" pitchFamily="34"/>
            </a:endParaRPr>
          </a:p>
          <a:p>
            <a:pPr marL="0" lvl="0" indent="0" algn="r">
              <a:buNone/>
            </a:pPr>
            <a:r>
              <a:rPr lang="lt-LT" sz="2800" i="1">
                <a:latin typeface="Open Sans" pitchFamily="34"/>
              </a:rPr>
              <a:t>Augusto Ramono kūriniai</a:t>
            </a:r>
            <a:endParaRPr lang="en-US" sz="2800">
              <a:latin typeface="Arial" pitchFamily="34"/>
              <a:cs typeface="Arial" pitchFamily="34"/>
            </a:endParaRPr>
          </a:p>
        </p:txBody>
      </p:sp>
      <p:pic>
        <p:nvPicPr>
          <p:cNvPr id="4" name="Content Placeholder 13">
            <a:extLst>
              <a:ext uri="{FF2B5EF4-FFF2-40B4-BE49-F238E27FC236}">
                <a16:creationId xmlns:a16="http://schemas.microsoft.com/office/drawing/2014/main" id="{625CC3B4-920D-44C8-0D80-7BC0B1BF8581}"/>
              </a:ext>
            </a:extLst>
          </p:cNvPr>
          <p:cNvPicPr>
            <a:picLocks noGrp="1" noChangeAspect="1"/>
          </p:cNvPicPr>
          <p:nvPr>
            <p:ph idx="2"/>
          </p:nvPr>
        </p:nvPicPr>
        <p:blipFill>
          <a:blip r:embed="rId2"/>
          <a:stretch>
            <a:fillRect/>
          </a:stretch>
        </p:blipFill>
        <p:spPr>
          <a:xfrm>
            <a:off x="6763149" y="3529300"/>
            <a:ext cx="4601535" cy="3129040"/>
          </a:xfrm>
        </p:spPr>
      </p:pic>
      <p:pic>
        <p:nvPicPr>
          <p:cNvPr id="5" name="Picture 11">
            <a:extLst>
              <a:ext uri="{FF2B5EF4-FFF2-40B4-BE49-F238E27FC236}">
                <a16:creationId xmlns:a16="http://schemas.microsoft.com/office/drawing/2014/main" id="{658B102C-D5D4-7B17-8A32-822978BFCE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3149" y="404841"/>
            <a:ext cx="4601535" cy="3004041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4DF09AB-BF18-2452-22A2-46A03F24394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lt-LT" sz="2800">
                <a:solidFill>
                  <a:srgbClr val="FFFFFF"/>
                </a:solidFill>
                <a:latin typeface="Open Sans" pitchFamily="34"/>
              </a:rPr>
              <a:t>Kalavijuočiai nuo 1202 m. pavergė lyvius (1207), sėlius (1208), latgalius (iki 1230), vidurio estus (1217) ir kuršius (1231), dalį žiemgalių (1205, 1208,1290 m.)</a:t>
            </a:r>
            <a:endParaRPr lang="lt-LT">
              <a:solidFill>
                <a:srgbClr val="FFFFFF"/>
              </a:solidFill>
            </a:endParaRPr>
          </a:p>
        </p:txBody>
      </p:sp>
      <p:pic>
        <p:nvPicPr>
          <p:cNvPr id="3" name="Picture 4" descr="Knight_livonia">
            <a:extLst>
              <a:ext uri="{FF2B5EF4-FFF2-40B4-BE49-F238E27FC236}">
                <a16:creationId xmlns:a16="http://schemas.microsoft.com/office/drawing/2014/main" id="{B29E215F-8D0C-CADE-7406-042CDCDF6E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956191" y="2060572"/>
            <a:ext cx="2189283" cy="4592912"/>
          </a:xfrm>
        </p:spPr>
      </p:pic>
      <p:pic>
        <p:nvPicPr>
          <p:cNvPr id="4" name="Picture 6" descr="eb2edb4745145c966e05d9b03d8e38c1">
            <a:extLst>
              <a:ext uri="{FF2B5EF4-FFF2-40B4-BE49-F238E27FC236}">
                <a16:creationId xmlns:a16="http://schemas.microsoft.com/office/drawing/2014/main" id="{AEC4D02C-C32C-9861-05B3-9065076735AE}"/>
              </a:ext>
            </a:extLst>
          </p:cNvPr>
          <p:cNvPicPr>
            <a:picLocks noGrp="1" noChangeAspect="1"/>
          </p:cNvPicPr>
          <p:nvPr>
            <p:ph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780102" y="2585466"/>
            <a:ext cx="6817894" cy="406801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91166E8-C32D-B986-01D4-A1C34116945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lt-LT" sz="2800"/>
              <a:t>Pirmoji didžioji baltų pergalė. 1236 metų rugsėjo 22 dieną Saulės mūšyje lietuviai (žemaičiai?) sutriuškino Livonijos (Kalavijuočių) ordiną.</a:t>
            </a:r>
            <a:br>
              <a:rPr lang="lt-LT" sz="2800"/>
            </a:br>
            <a:br>
              <a:rPr lang="lt-LT" sz="3200"/>
            </a:br>
            <a:r>
              <a:rPr lang="lt-LT" sz="2400"/>
              <a:t>?Jauniūnai, Joniškio raj.,</a:t>
            </a:r>
            <a:br>
              <a:rPr lang="lt-LT" sz="2400"/>
            </a:br>
            <a:r>
              <a:rPr lang="lt-LT" sz="2400"/>
              <a:t>Mūšos ir Tautinio upelių santaka?</a:t>
            </a:r>
            <a:br>
              <a:rPr lang="lt-LT" sz="2400"/>
            </a:br>
            <a:br>
              <a:rPr lang="lt-LT" sz="2400"/>
            </a:br>
            <a:r>
              <a:rPr lang="pt-BR" sz="1800">
                <a:solidFill>
                  <a:srgbClr val="FFFFFF"/>
                </a:solidFill>
                <a:latin typeface="Open Sans" pitchFamily="34"/>
              </a:rPr>
              <a:t>1986 metais 750-</a:t>
            </a:r>
            <a:r>
              <a:rPr lang="lt-LT" sz="1800">
                <a:solidFill>
                  <a:srgbClr val="FFFFFF"/>
                </a:solidFill>
                <a:latin typeface="Open Sans" pitchFamily="34"/>
              </a:rPr>
              <a:t>osio</a:t>
            </a:r>
            <a:r>
              <a:rPr lang="pt-BR" sz="1800">
                <a:solidFill>
                  <a:srgbClr val="FFFFFF"/>
                </a:solidFill>
                <a:latin typeface="Open Sans" pitchFamily="34"/>
              </a:rPr>
              <a:t>s Saulės mūšio metin</a:t>
            </a:r>
            <a:r>
              <a:rPr lang="lt-LT" sz="1800">
                <a:solidFill>
                  <a:srgbClr val="FFFFFF"/>
                </a:solidFill>
                <a:latin typeface="Open Sans" pitchFamily="34"/>
              </a:rPr>
              <a:t>ė</a:t>
            </a:r>
            <a:r>
              <a:rPr lang="pt-BR" sz="1800">
                <a:solidFill>
                  <a:srgbClr val="FFFFFF"/>
                </a:solidFill>
                <a:latin typeface="Open Sans" pitchFamily="34"/>
              </a:rPr>
              <a:t>s </a:t>
            </a:r>
            <a:br>
              <a:rPr lang="lt-LT" sz="1800">
                <a:solidFill>
                  <a:srgbClr val="FFFFFF"/>
                </a:solidFill>
                <a:latin typeface="Open Sans" pitchFamily="34"/>
              </a:rPr>
            </a:br>
            <a:r>
              <a:rPr lang="lt-LT" sz="1800">
                <a:solidFill>
                  <a:srgbClr val="FFFFFF"/>
                </a:solidFill>
                <a:latin typeface="Open Sans" pitchFamily="34"/>
              </a:rPr>
              <a:t>(Šiauliai – Jelgava)</a:t>
            </a:r>
            <a:endParaRPr lang="lt-LT" sz="2400">
              <a:solidFill>
                <a:srgbClr val="FFFFFF"/>
              </a:solidFill>
            </a:endParaRPr>
          </a:p>
        </p:txBody>
      </p:sp>
      <p:pic>
        <p:nvPicPr>
          <p:cNvPr id="3" name="Content Placeholder 7">
            <a:extLst>
              <a:ext uri="{FF2B5EF4-FFF2-40B4-BE49-F238E27FC236}">
                <a16:creationId xmlns:a16="http://schemas.microsoft.com/office/drawing/2014/main" id="{4BC43357-56DF-AC2A-9FBA-F8764955C3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45185" y="2694352"/>
            <a:ext cx="6498311" cy="3932697"/>
          </a:xfrm>
        </p:spPr>
      </p:pic>
      <p:pic>
        <p:nvPicPr>
          <p:cNvPr id="4" name="Paveikslėlis 4" descr="Paveikslėlis, kuriame yra žolė, laukas, dangus, grupė&#10;&#10;Automatiškai sugeneruotas aprašymas">
            <a:extLst>
              <a:ext uri="{FF2B5EF4-FFF2-40B4-BE49-F238E27FC236}">
                <a16:creationId xmlns:a16="http://schemas.microsoft.com/office/drawing/2014/main" id="{7770703D-8DE1-2E59-301F-45ABBA5E53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599"/>
          <a:stretch>
            <a:fillRect/>
          </a:stretch>
        </p:blipFill>
        <p:spPr>
          <a:xfrm>
            <a:off x="782424" y="4194928"/>
            <a:ext cx="4862760" cy="2356701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50F6DD7-3C9A-A057-7646-07886D0DFC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6115" y="452719"/>
            <a:ext cx="9404722" cy="2629841"/>
          </a:xfrm>
        </p:spPr>
        <p:txBody>
          <a:bodyPr/>
          <a:lstStyle/>
          <a:p>
            <a:pPr lvl="0"/>
            <a:r>
              <a:rPr lang="lt-LT" sz="3200"/>
              <a:t>2000 metais Lietuvos ir Latvijos seimai rugsėjo 22 dieną paskelbė Baltų vienybės diena.</a:t>
            </a:r>
            <a:br>
              <a:rPr lang="lt-LT" sz="3200"/>
            </a:br>
            <a:br>
              <a:rPr lang="lt-LT" sz="3200"/>
            </a:br>
            <a:r>
              <a:rPr lang="lt-LT" sz="2400">
                <a:solidFill>
                  <a:srgbClr val="FFFFFF"/>
                </a:solidFill>
                <a:latin typeface="Open Sans" pitchFamily="34"/>
              </a:rPr>
              <a:t>Lietuvoje - </a:t>
            </a:r>
            <a:r>
              <a:rPr lang="lt-LT" sz="2400" i="1">
                <a:solidFill>
                  <a:srgbClr val="FFFFFF"/>
                </a:solidFill>
                <a:latin typeface="Open Sans" pitchFamily="34"/>
              </a:rPr>
              <a:t>viena iš atmintinų dienų</a:t>
            </a:r>
            <a:r>
              <a:rPr lang="lt-LT" sz="2400">
                <a:solidFill>
                  <a:srgbClr val="FFFFFF"/>
                </a:solidFill>
                <a:latin typeface="Open Sans" pitchFamily="34"/>
              </a:rPr>
              <a:t>,</a:t>
            </a:r>
            <a:br>
              <a:rPr lang="lt-LT" sz="2400">
                <a:solidFill>
                  <a:srgbClr val="FFFFFF"/>
                </a:solidFill>
                <a:latin typeface="Open Sans" pitchFamily="34"/>
              </a:rPr>
            </a:br>
            <a:r>
              <a:rPr lang="lt-LT" sz="2400">
                <a:solidFill>
                  <a:srgbClr val="FFFFFF"/>
                </a:solidFill>
                <a:latin typeface="Open Sans" pitchFamily="34"/>
              </a:rPr>
              <a:t>Latvijoje – </a:t>
            </a:r>
            <a:r>
              <a:rPr lang="lt-LT" sz="2400" i="1">
                <a:solidFill>
                  <a:srgbClr val="FFFFFF"/>
                </a:solidFill>
                <a:latin typeface="Open Sans" pitchFamily="34"/>
              </a:rPr>
              <a:t>valstybinė šventė</a:t>
            </a:r>
            <a:r>
              <a:rPr lang="lt-LT" sz="2400">
                <a:solidFill>
                  <a:srgbClr val="FFFFFF"/>
                </a:solidFill>
                <a:latin typeface="Open Sans" pitchFamily="34"/>
              </a:rPr>
              <a:t>.</a:t>
            </a:r>
            <a:br>
              <a:rPr lang="lt-LT" sz="4800"/>
            </a:br>
            <a:endParaRPr lang="lt-LT" sz="3200"/>
          </a:p>
        </p:txBody>
      </p:sp>
      <p:pic>
        <p:nvPicPr>
          <p:cNvPr id="3" name="Turinio vietos rezervavimo ženklas 3">
            <a:extLst>
              <a:ext uri="{FF2B5EF4-FFF2-40B4-BE49-F238E27FC236}">
                <a16:creationId xmlns:a16="http://schemas.microsoft.com/office/drawing/2014/main" id="{AFEA8460-4CA0-A239-F1DA-C96386BAEE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32690"/>
          <a:stretch>
            <a:fillRect/>
          </a:stretch>
        </p:blipFill>
        <p:spPr>
          <a:xfrm>
            <a:off x="5897047" y="1892899"/>
            <a:ext cx="6016486" cy="4512381"/>
          </a:xfrm>
        </p:spPr>
      </p:pic>
      <p:pic>
        <p:nvPicPr>
          <p:cNvPr id="4" name="Paveikslėlis 4">
            <a:extLst>
              <a:ext uri="{FF2B5EF4-FFF2-40B4-BE49-F238E27FC236}">
                <a16:creationId xmlns:a16="http://schemas.microsoft.com/office/drawing/2014/main" id="{00511AE4-2222-CAB8-FF9E-5E137F03D9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652" y="3550871"/>
            <a:ext cx="4281613" cy="2854409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A6A4199-5D10-35F3-FA17-692F8B294A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6115" y="452719"/>
            <a:ext cx="7419856" cy="1400531"/>
          </a:xfrm>
        </p:spPr>
        <p:txBody>
          <a:bodyPr/>
          <a:lstStyle/>
          <a:p>
            <a:pPr lvl="0"/>
            <a:r>
              <a:rPr lang="lt-LT" sz="2800" dirty="0"/>
              <a:t>2005 metų rugsėjo 22 dieną buvo surengta Baltų vienybės ugnies sąšauka tarp Girnikų (Šiaulių raj., Kurtuvėnų RP), Šatrijos ir </a:t>
            </a:r>
            <a:r>
              <a:rPr lang="lt-LT" sz="2800" dirty="0" err="1"/>
              <a:t>Sprūdės</a:t>
            </a:r>
            <a:r>
              <a:rPr lang="lt-LT" sz="2800" dirty="0"/>
              <a:t> (Telšių raj., Varnių RP) piliakalnių.</a:t>
            </a:r>
            <a:br>
              <a:rPr lang="lt-LT" sz="2800" dirty="0"/>
            </a:br>
            <a:br>
              <a:rPr lang="lt-LT" sz="3200" dirty="0"/>
            </a:br>
            <a:br>
              <a:rPr lang="lt-LT" sz="3200" dirty="0"/>
            </a:br>
            <a:endParaRPr lang="lt-LT" sz="3200" dirty="0"/>
          </a:p>
        </p:txBody>
      </p:sp>
      <p:pic>
        <p:nvPicPr>
          <p:cNvPr id="3" name="Turinio vietos rezervavimo ženklas 3">
            <a:extLst>
              <a:ext uri="{FF2B5EF4-FFF2-40B4-BE49-F238E27FC236}">
                <a16:creationId xmlns:a16="http://schemas.microsoft.com/office/drawing/2014/main" id="{2D378B03-EBEF-762B-C51A-6EFEAA1901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82730" y="2851269"/>
            <a:ext cx="5326276" cy="3554011"/>
          </a:xfrm>
        </p:spPr>
      </p:pic>
      <p:pic>
        <p:nvPicPr>
          <p:cNvPr id="4" name="Paveikslėlis 4">
            <a:extLst>
              <a:ext uri="{FF2B5EF4-FFF2-40B4-BE49-F238E27FC236}">
                <a16:creationId xmlns:a16="http://schemas.microsoft.com/office/drawing/2014/main" id="{2EAFF0D6-2E1F-D4F0-2A07-6832B8E9D1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24" t="12793" r="3805" b="5701"/>
          <a:stretch>
            <a:fillRect/>
          </a:stretch>
        </p:blipFill>
        <p:spPr>
          <a:xfrm>
            <a:off x="742368" y="2851269"/>
            <a:ext cx="6128109" cy="355401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aveikslėlis 5">
            <a:extLst>
              <a:ext uri="{FF2B5EF4-FFF2-40B4-BE49-F238E27FC236}">
                <a16:creationId xmlns:a16="http://schemas.microsoft.com/office/drawing/2014/main" id="{760815B6-6223-30B8-9E9E-421EE79831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0445" y="616017"/>
            <a:ext cx="4298561" cy="223525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E597E-6F18-D5AC-F206-F8D996B8F5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81105" y="609603"/>
            <a:ext cx="9404722" cy="1400531"/>
          </a:xfrm>
        </p:spPr>
        <p:txBody>
          <a:bodyPr/>
          <a:lstStyle/>
          <a:p>
            <a:pPr lvl="0"/>
            <a:r>
              <a:rPr lang="lt-LT" sz="4600" b="1"/>
              <a:t>Sąšaukos pradininkai: </a:t>
            </a:r>
            <a:br>
              <a:rPr lang="lt-LT" sz="3200"/>
            </a:br>
            <a:r>
              <a:rPr lang="lt-LT" sz="3200"/>
              <a:t>Šiaulių gamtos ir kultūros paveldo apsaugos klubas „Aukuras“ (Darius Ramančionis), Žemaičių kultūros draugija (Linas Šedvilas). </a:t>
            </a:r>
            <a:endParaRPr lang="en-US" sz="3200"/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A3CBC70E-3898-53A5-35A8-529302F406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8755" r="2017"/>
          <a:stretch>
            <a:fillRect/>
          </a:stretch>
        </p:blipFill>
        <p:spPr>
          <a:xfrm>
            <a:off x="1084304" y="2968343"/>
            <a:ext cx="4857009" cy="3433005"/>
          </a:xfrm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4B60BDB0-45FA-BEDD-17DD-3557917E89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5350" y="2970410"/>
            <a:ext cx="4582341" cy="3430938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B25820C-B31A-51FC-D96F-E0BF96D1934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lt-LT" sz="3200"/>
              <a:t>Adomas Butrimas, 1987 metais drauge su bendraminčiais įrodė, kad užkūrus ugnis ant kalnų ir piliakalnių Lietuvoje žinias perduoti puikiausiai galima ir šiandien.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B79A4D01-9498-AF9D-6B08-73E987FADB2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103315" y="3126662"/>
            <a:ext cx="5907088" cy="3121734"/>
          </a:xfrm>
        </p:spPr>
        <p:txBody>
          <a:bodyPr/>
          <a:lstStyle/>
          <a:p>
            <a:pPr lvl="0"/>
            <a:r>
              <a:rPr lang="lt-LT" sz="3000">
                <a:solidFill>
                  <a:srgbClr val="EBEBEB"/>
                </a:solidFill>
              </a:rPr>
              <a:t>Užkurta ugnis ant Medvėgalio, Girgždūtės, Moteraičio, Sprūdės, Širmės, Žąsūgalos, Šatrijos piliakalnių, Janapolio alko buvo matyti net 30-35 kilometrų spinduliu!</a:t>
            </a: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E5B4C992-ADFC-0181-D3A2-681B40FF2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0403" y="2458062"/>
            <a:ext cx="5145493" cy="3413171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4EF458E-7DB4-FB24-3777-7D5E4EE533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98518" y="588928"/>
            <a:ext cx="8225512" cy="1400531"/>
          </a:xfrm>
        </p:spPr>
        <p:txBody>
          <a:bodyPr/>
          <a:lstStyle/>
          <a:p>
            <a:pPr lvl="0"/>
            <a:r>
              <a:rPr lang="lt-LT" sz="3200" b="1"/>
              <a:t>Baltų kultūros puoselėjimas šviesuolių ilgų metų rūpestis ir triūsas: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6F2D875D-E65D-B602-7E9C-6BE0B9A19D9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98518" y="1989460"/>
            <a:ext cx="8078029" cy="4633996"/>
          </a:xfrm>
        </p:spPr>
        <p:txBody>
          <a:bodyPr/>
          <a:lstStyle/>
          <a:p>
            <a:pPr lvl="0"/>
            <a:r>
              <a:rPr lang="lt-LT" sz="3200">
                <a:solidFill>
                  <a:srgbClr val="EBEBEB"/>
                </a:solidFill>
              </a:rPr>
              <a:t>Norberto Vėliaus, Pranės Dundulienės, Rimutės Rimantienės, Marijos Gimbutienės, Donato ir Leonardo Saukų, Angelės Vyšniauskaitės, Romo Batūros, Adomo Butrimo, Jono Trinkūno, Gintaro Beresnevičiaus ir daugelio kitų.</a:t>
            </a:r>
          </a:p>
        </p:txBody>
      </p:sp>
      <p:pic>
        <p:nvPicPr>
          <p:cNvPr id="4" name="Paveikslėlis 6">
            <a:extLst>
              <a:ext uri="{FF2B5EF4-FFF2-40B4-BE49-F238E27FC236}">
                <a16:creationId xmlns:a16="http://schemas.microsoft.com/office/drawing/2014/main" id="{28EEE508-7133-84DD-E457-B25C214E2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13">
            <a:off x="7179022" y="1845017"/>
            <a:ext cx="6858000" cy="3167966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8D7E075-0EEB-0C0C-4D01-4151CB8332A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lt-LT" sz="2400" dirty="0"/>
              <a:t>2025 metais Baltų vienybės ugnys nušvietė apie 200 piliakalnių Lietuvoje, Latvijoje, Lenkijoje, Gudijoje ir kitose šalyse.</a:t>
            </a:r>
            <a:br>
              <a:rPr lang="lt-LT" sz="2400" dirty="0"/>
            </a:br>
            <a:r>
              <a:rPr lang="lt-LT" sz="2400" dirty="0">
                <a:hlinkClick r:id="rId2"/>
              </a:rPr>
              <a:t>2025 m. sąšaukos žemėlapis </a:t>
            </a:r>
            <a:br>
              <a:rPr lang="lt-LT" sz="2400" dirty="0"/>
            </a:br>
            <a:br>
              <a:rPr lang="lt-LT" sz="3200" dirty="0"/>
            </a:br>
            <a:endParaRPr lang="lt-LT" sz="3200" dirty="0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36225F7B-3812-2B9E-4C2A-542B712B4F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5988" y="2666583"/>
            <a:ext cx="4037309" cy="280718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3" name="Turinio vietos rezervavimo ženklas 12">
            <a:extLst>
              <a:ext uri="{FF2B5EF4-FFF2-40B4-BE49-F238E27FC236}">
                <a16:creationId xmlns:a16="http://schemas.microsoft.com/office/drawing/2014/main" id="{E9CF39AB-FAC2-8E95-4183-742659911B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335" y="1756444"/>
            <a:ext cx="7697653" cy="47931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D46179D-8DDD-E7AD-122B-E742EEF343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6115" y="452719"/>
            <a:ext cx="9014722" cy="1400531"/>
          </a:xfrm>
        </p:spPr>
        <p:txBody>
          <a:bodyPr/>
          <a:lstStyle/>
          <a:p>
            <a:pPr lvl="0"/>
            <a:r>
              <a:rPr lang="lt-LT" sz="3200"/>
              <a:t>Ugnis ant tolimo kalno – ženklas, kad esame. Ugnies uždegimas vienu metu – vienybė.</a:t>
            </a:r>
            <a:br>
              <a:rPr lang="lt-LT" sz="3200"/>
            </a:br>
            <a:endParaRPr lang="lt-LT" sz="3200"/>
          </a:p>
        </p:txBody>
      </p:sp>
      <p:pic>
        <p:nvPicPr>
          <p:cNvPr id="3" name="Turinio vietos rezervavimo ženklas 3">
            <a:extLst>
              <a:ext uri="{FF2B5EF4-FFF2-40B4-BE49-F238E27FC236}">
                <a16:creationId xmlns:a16="http://schemas.microsoft.com/office/drawing/2014/main" id="{0678E877-8E72-9ADE-217B-23FDFC1F56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6937" y="1729925"/>
            <a:ext cx="3473805" cy="4911845"/>
          </a:xfrm>
        </p:spPr>
      </p:pic>
      <p:pic>
        <p:nvPicPr>
          <p:cNvPr id="4" name="Paveikslėlis 5" descr="Paveikslėlis, kuriame yra žinutė&#10;&#10;Automatiškai sugeneruotas aprašymas">
            <a:extLst>
              <a:ext uri="{FF2B5EF4-FFF2-40B4-BE49-F238E27FC236}">
                <a16:creationId xmlns:a16="http://schemas.microsoft.com/office/drawing/2014/main" id="{10AF01D5-5992-0172-68C7-0408A9099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454" y="1729925"/>
            <a:ext cx="7369570" cy="4911845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D316214-EFFF-C07C-D0D1-74231F37BFF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lt-LT" sz="3200" b="1"/>
              <a:t>Sąšaukos esmė </a:t>
            </a:r>
            <a:r>
              <a:rPr lang="lt-LT" sz="3200"/>
              <a:t>– </a:t>
            </a:r>
            <a:br>
              <a:rPr lang="lt-LT" sz="3200"/>
            </a:br>
            <a:r>
              <a:rPr lang="lt-LT" sz="3200"/>
              <a:t>- aplankyti baltams atmintinas vietas, </a:t>
            </a:r>
            <a:br>
              <a:rPr lang="lt-LT" sz="3200"/>
            </a:br>
            <a:r>
              <a:rPr lang="lt-LT" sz="3200"/>
              <a:t>- uždegti ugnis ant piliakalnių ar kitose su baltų - istorija, kultūra susijusiose vietose,</a:t>
            </a:r>
            <a:br>
              <a:rPr lang="lt-LT" sz="3200"/>
            </a:br>
            <a:r>
              <a:rPr lang="lt-LT" sz="3200"/>
              <a:t>- sujungti baltų genčių palikuonis bei žemes,</a:t>
            </a:r>
            <a:br>
              <a:rPr lang="lt-LT" sz="3200"/>
            </a:br>
            <a:r>
              <a:rPr lang="lt-LT" sz="3200"/>
              <a:t>- įprasminti baltų paveldą.</a:t>
            </a:r>
            <a:br>
              <a:rPr lang="lt-LT" sz="3200"/>
            </a:br>
            <a:endParaRPr lang="lt-LT" sz="3200"/>
          </a:p>
        </p:txBody>
      </p:sp>
      <p:pic>
        <p:nvPicPr>
          <p:cNvPr id="3" name="Turinio vietos rezervavimo ženklas 3">
            <a:extLst>
              <a:ext uri="{FF2B5EF4-FFF2-40B4-BE49-F238E27FC236}">
                <a16:creationId xmlns:a16="http://schemas.microsoft.com/office/drawing/2014/main" id="{4F521E12-FDDF-5E22-727F-39469088DA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3" y="3001444"/>
            <a:ext cx="5547646" cy="3697531"/>
          </a:xfrm>
        </p:spPr>
      </p:pic>
      <p:pic>
        <p:nvPicPr>
          <p:cNvPr id="4" name="Paveikslėlis 4">
            <a:extLst>
              <a:ext uri="{FF2B5EF4-FFF2-40B4-BE49-F238E27FC236}">
                <a16:creationId xmlns:a16="http://schemas.microsoft.com/office/drawing/2014/main" id="{50BBF8FD-E32F-5550-C213-E24506C9EA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3152" y="4174848"/>
            <a:ext cx="3382850" cy="2524128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C6D15-22C0-C43A-9814-4DBD589469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5643" y="609603"/>
            <a:ext cx="9844640" cy="1400531"/>
          </a:xfrm>
        </p:spPr>
        <p:txBody>
          <a:bodyPr/>
          <a:lstStyle/>
          <a:p>
            <a:pPr lvl="0"/>
            <a:r>
              <a:rPr lang="lt-LT" sz="4600" b="1"/>
              <a:t>Piliakalniai pritaikyti sąšaukai:</a:t>
            </a:r>
            <a:br>
              <a:rPr lang="lt-LT" sz="4600" b="1"/>
            </a:br>
            <a:r>
              <a:rPr lang="lt-LT" sz="3200" b="1"/>
              <a:t>Medvėgalio, Šatrijos, Sprūdės, Girnikų, Bubių ir kt.</a:t>
            </a:r>
            <a:endParaRPr lang="en-US" sz="3200"/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7D98E7F9-8D4A-5582-09FB-E1EAA39D10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7145" y="4201613"/>
            <a:ext cx="4359786" cy="2452384"/>
          </a:xfrm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48665D71-B6B0-D19B-A08E-8DB9F807E8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3048" y="2113809"/>
            <a:ext cx="3723345" cy="27889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10">
            <a:extLst>
              <a:ext uri="{FF2B5EF4-FFF2-40B4-BE49-F238E27FC236}">
                <a16:creationId xmlns:a16="http://schemas.microsoft.com/office/drawing/2014/main" id="{D5CE652A-7D87-3BB2-45DA-C1D2A2CC07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6616" y="4073834"/>
            <a:ext cx="3868350" cy="258016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0D75BE6B-1266-9652-A318-1535A01170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7039" y="2113809"/>
            <a:ext cx="4804888" cy="2432852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8AF6841-7E17-355A-D495-B9BEF74589E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lt-LT" b="1">
                <a:solidFill>
                  <a:srgbClr val="FFFFFF"/>
                </a:solidFill>
                <a:latin typeface="Open Sans" pitchFamily="34"/>
              </a:rPr>
              <a:t>Pasirinkite su baltų istorija susijusią vietą</a:t>
            </a:r>
            <a:endParaRPr lang="lt-LT" b="1">
              <a:solidFill>
                <a:srgbClr val="FFFFFF"/>
              </a:solidFill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4E4DF8C-FB44-1746-4F81-568E8033EA0B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z="2800" dirty="0">
                <a:latin typeface="Open Sans" pitchFamily="34"/>
              </a:rPr>
              <a:t>Piliakalnis, alkakalnis, mitologinė vietovė, senkapis, pilkapiai, mūšių ir kitų atmintinų įvykių vietos </a:t>
            </a:r>
          </a:p>
          <a:p>
            <a:pPr marL="0" lvl="0" indent="0">
              <a:buNone/>
            </a:pPr>
            <a:r>
              <a:rPr lang="lt-LT" sz="2800" dirty="0">
                <a:latin typeface="Open Sans" pitchFamily="34"/>
                <a:hlinkClick r:id="rId2"/>
              </a:rPr>
              <a:t>http://www.piliakalniai.lt/</a:t>
            </a:r>
            <a:r>
              <a:rPr lang="lt-LT" sz="2800" dirty="0">
                <a:latin typeface="Open Sans" pitchFamily="34"/>
              </a:rPr>
              <a:t>   </a:t>
            </a:r>
          </a:p>
          <a:p>
            <a:pPr marL="0" lvl="0" indent="0">
              <a:buNone/>
            </a:pPr>
            <a:r>
              <a:rPr lang="lt-LT" sz="2800" u="sng" dirty="0">
                <a:latin typeface="Open Sans" pitchFamily="34"/>
                <a:hlinkClick r:id="rId3"/>
              </a:rPr>
              <a:t>http://kvr.kpd.lt/heritage/</a:t>
            </a:r>
            <a:r>
              <a:rPr lang="lt-LT" sz="2800" dirty="0">
                <a:latin typeface="Open Sans" pitchFamily="34"/>
              </a:rPr>
              <a:t> </a:t>
            </a:r>
          </a:p>
          <a:p>
            <a:pPr marL="0" lvl="0" indent="0">
              <a:buNone/>
            </a:pPr>
            <a:endParaRPr lang="lt-LT" sz="2800" dirty="0">
              <a:latin typeface="Open Sans" pitchFamily="34"/>
            </a:endParaRPr>
          </a:p>
        </p:txBody>
      </p:sp>
      <p:pic>
        <p:nvPicPr>
          <p:cNvPr id="4" name="Paveikslėlis 4" descr="Paveikslėlis, kuriame yra žolė, laukas, dangus, siluetas&#10;&#10;Automatiškai sugeneruotas aprašymas">
            <a:extLst>
              <a:ext uri="{FF2B5EF4-FFF2-40B4-BE49-F238E27FC236}">
                <a16:creationId xmlns:a16="http://schemas.microsoft.com/office/drawing/2014/main" id="{4CD2C78B-2194-DAB1-6707-D26B1E2524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9397" y="3016395"/>
            <a:ext cx="5650662" cy="3766184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438B1D4-3FC6-2B24-622C-01C17B492E7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lt-LT"/>
              <a:t>Sąšaukos žemėlapis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3E10CC71-DAF8-C808-1EEB-5E20BB830E2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46116" y="1331265"/>
            <a:ext cx="5568254" cy="3575038"/>
          </a:xfrm>
        </p:spPr>
        <p:txBody>
          <a:bodyPr>
            <a:normAutofit fontScale="92500" lnSpcReduction="10000"/>
          </a:bodyPr>
          <a:lstStyle/>
          <a:p>
            <a:pPr marL="0" lvl="0" indent="0">
              <a:lnSpc>
                <a:spcPct val="80000"/>
              </a:lnSpc>
              <a:buNone/>
            </a:pPr>
            <a:endParaRPr lang="lt-LT" sz="1600" b="1" dirty="0">
              <a:solidFill>
                <a:srgbClr val="000000"/>
              </a:solidFill>
              <a:latin typeface="Open Sans" pitchFamily="34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lt-LT" sz="2500" dirty="0">
                <a:solidFill>
                  <a:srgbClr val="EBEBEB"/>
                </a:solidFill>
              </a:rPr>
              <a:t>Pranešime nurodykite vietą, koordinates, kur bus užkurta ugnis ir kas ją įžiebs, kaip susisiekti. </a:t>
            </a:r>
            <a:r>
              <a:rPr lang="lt-LT" sz="3200" b="1" dirty="0" err="1">
                <a:solidFill>
                  <a:srgbClr val="00B0F0"/>
                </a:solidFill>
                <a:hlinkClick r:id="rId2"/>
              </a:rPr>
              <a:t>baltai@aukuras.lt</a:t>
            </a:r>
            <a:r>
              <a:rPr lang="lt-LT" sz="3200" b="1" dirty="0">
                <a:solidFill>
                  <a:srgbClr val="00B0F0"/>
                </a:solidFill>
              </a:rPr>
              <a:t> </a:t>
            </a:r>
          </a:p>
          <a:p>
            <a:pPr marL="0" lvl="0" indent="0">
              <a:lnSpc>
                <a:spcPct val="80000"/>
              </a:lnSpc>
              <a:buNone/>
            </a:pPr>
            <a:endParaRPr lang="lt-LT" sz="2500" dirty="0">
              <a:solidFill>
                <a:srgbClr val="EBEBEB"/>
              </a:solidFill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lt-LT" sz="2500" b="1" dirty="0">
                <a:solidFill>
                  <a:srgbClr val="EBEBEB"/>
                </a:solidFill>
              </a:rPr>
              <a:t>Pavyzdys: </a:t>
            </a:r>
            <a:r>
              <a:rPr lang="lt-LT" sz="2500" dirty="0">
                <a:solidFill>
                  <a:srgbClr val="EBEBEB"/>
                </a:solidFill>
              </a:rPr>
              <a:t> Girnikų kalnas, Bubių sen., Šiaulių raj. Ugnį rugsėjo 22 d. 20 val. uždegs Šiaulių gamtos ir kultūros paveldo apsaugos klubo „Aukuras“. Renginio pradžia 18.30. Išsamiau </a:t>
            </a:r>
            <a:r>
              <a:rPr lang="lt-LT" sz="2500" dirty="0">
                <a:solidFill>
                  <a:srgbClr val="EBEBEB"/>
                </a:solidFill>
                <a:hlinkClick r:id="rId3"/>
              </a:rPr>
              <a:t>www.aukuras.lt</a:t>
            </a:r>
            <a:r>
              <a:rPr lang="lt-LT" sz="2500" dirty="0">
                <a:solidFill>
                  <a:srgbClr val="EBEBEB"/>
                </a:solidFill>
              </a:rPr>
              <a:t> .</a:t>
            </a:r>
          </a:p>
        </p:txBody>
      </p:sp>
      <p:pic>
        <p:nvPicPr>
          <p:cNvPr id="6" name="Paveikslėlis 5" descr="Paveikslėlis, kuriame yra tekstas, žemėlapis, atlasas&#10;&#10;Automatiškai sugeneruotas aprašymas">
            <a:extLst>
              <a:ext uri="{FF2B5EF4-FFF2-40B4-BE49-F238E27FC236}">
                <a16:creationId xmlns:a16="http://schemas.microsoft.com/office/drawing/2014/main" id="{5E3668F5-27EC-237F-D39A-657CEA1159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572" y="1152984"/>
            <a:ext cx="6241428" cy="367348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4AC96-87C5-2E99-7BED-C4277AA3C1F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3504" y="609603"/>
            <a:ext cx="9725448" cy="1400531"/>
          </a:xfrm>
        </p:spPr>
        <p:txBody>
          <a:bodyPr/>
          <a:lstStyle/>
          <a:p>
            <a:pPr lvl="0"/>
            <a:r>
              <a:rPr lang="en-US" sz="3200" dirty="0"/>
              <a:t>BALTŲ VIENYBĖS SALVĖS </a:t>
            </a:r>
            <a:r>
              <a:rPr lang="lt-LT" sz="3200" dirty="0"/>
              <a:t>ŽEMAITIJOJE</a:t>
            </a:r>
            <a:br>
              <a:rPr lang="en-US" sz="3200" dirty="0"/>
            </a:br>
            <a:r>
              <a:rPr lang="lt-LT" sz="3200" dirty="0"/>
              <a:t> </a:t>
            </a:r>
            <a:endParaRPr lang="en-US" sz="3200" dirty="0"/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C1EA676C-1C39-750B-376A-DA023F700A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2826" y="1601407"/>
            <a:ext cx="7410453" cy="4171949"/>
          </a:xfr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6EA6E7CF-7894-ED19-27B1-D80201D68DF8}"/>
              </a:ext>
            </a:extLst>
          </p:cNvPr>
          <p:cNvSpPr txBox="1"/>
          <p:nvPr/>
        </p:nvSpPr>
        <p:spPr>
          <a:xfrm>
            <a:off x="8391467" y="1363900"/>
            <a:ext cx="3543235" cy="527836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1200" cap="none" spc="0" baseline="0">
                <a:solidFill>
                  <a:srgbClr val="FFFFFF"/>
                </a:solidFill>
                <a:uFillTx/>
                <a:latin typeface="inherit"/>
                <a:ea typeface="Times New Roman" pitchFamily="18"/>
                <a:cs typeface="Segoe UI Historic" pitchFamily="34"/>
              </a:rPr>
              <a:t>MEDVĖGALIO PILIAKALNIS – 20.35 VAL.</a:t>
            </a:r>
            <a:endParaRPr lang="en-US" sz="1400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ea typeface="Calibri" pitchFamily="34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1200" cap="none" spc="0" baseline="0">
                <a:solidFill>
                  <a:srgbClr val="FFFFFF"/>
                </a:solidFill>
                <a:uFillTx/>
                <a:latin typeface="inherit"/>
                <a:ea typeface="Times New Roman" pitchFamily="18"/>
                <a:cs typeface="Segoe UI Historic" pitchFamily="34"/>
              </a:rPr>
              <a:t>GAUDKALNIS – 20.36</a:t>
            </a:r>
            <a:endParaRPr lang="en-US" sz="1400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ea typeface="Calibri" pitchFamily="34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1200" cap="none" spc="0" baseline="0">
                <a:solidFill>
                  <a:srgbClr val="FFFFFF"/>
                </a:solidFill>
                <a:uFillTx/>
                <a:latin typeface="inherit"/>
                <a:ea typeface="Times New Roman" pitchFamily="18"/>
                <a:cs typeface="Segoe UI Historic" pitchFamily="34"/>
              </a:rPr>
              <a:t>SPRŪDĖS PILIAKALNIS – 20.37</a:t>
            </a:r>
            <a:endParaRPr lang="en-US" sz="1400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ea typeface="Calibri" pitchFamily="34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1200" cap="none" spc="0" baseline="0">
                <a:solidFill>
                  <a:srgbClr val="FFFFFF"/>
                </a:solidFill>
                <a:uFillTx/>
                <a:latin typeface="inherit"/>
                <a:ea typeface="Times New Roman" pitchFamily="18"/>
                <a:cs typeface="Segoe UI Historic" pitchFamily="34"/>
              </a:rPr>
              <a:t>ŠIRMĖS PILIAKALNIS – 20.38</a:t>
            </a:r>
            <a:endParaRPr lang="en-US" sz="1400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ea typeface="Calibri" pitchFamily="34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1200" cap="none" spc="0" baseline="0">
                <a:solidFill>
                  <a:srgbClr val="FFFFFF"/>
                </a:solidFill>
                <a:uFillTx/>
                <a:latin typeface="inherit"/>
                <a:ea typeface="Times New Roman" pitchFamily="18"/>
                <a:cs typeface="Segoe UI Historic" pitchFamily="34"/>
              </a:rPr>
              <a:t>ŽĄSUGALOS KALNAS – 20.39</a:t>
            </a:r>
            <a:endParaRPr lang="en-US" sz="1400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ea typeface="Calibri" pitchFamily="34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1200" cap="none" spc="0" baseline="0">
                <a:solidFill>
                  <a:srgbClr val="FFFFFF"/>
                </a:solidFill>
                <a:uFillTx/>
                <a:latin typeface="inherit"/>
                <a:ea typeface="Times New Roman" pitchFamily="18"/>
                <a:cs typeface="Segoe UI Historic" pitchFamily="34"/>
              </a:rPr>
              <a:t>ŠATRIJOS KALNAS – 20.40</a:t>
            </a:r>
            <a:endParaRPr lang="en-US" sz="1400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ea typeface="Calibri" pitchFamily="34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1200" cap="none" spc="0" baseline="0">
                <a:solidFill>
                  <a:srgbClr val="FFFFFF"/>
                </a:solidFill>
                <a:uFillTx/>
                <a:latin typeface="inherit"/>
                <a:ea typeface="Times New Roman" pitchFamily="18"/>
                <a:cs typeface="Segoe UI Historic" pitchFamily="34"/>
              </a:rPr>
              <a:t>GIRNIKŲ KALNAS – 20.43</a:t>
            </a:r>
            <a:endParaRPr lang="en-US" sz="1400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ea typeface="Calibri" pitchFamily="34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1200" cap="none" spc="0" baseline="0">
                <a:solidFill>
                  <a:srgbClr val="FFFFFF"/>
                </a:solidFill>
                <a:uFillTx/>
                <a:latin typeface="inherit"/>
                <a:ea typeface="Times New Roman" pitchFamily="18"/>
                <a:cs typeface="Segoe UI Historic" pitchFamily="34"/>
              </a:rPr>
              <a:t>KARTIVIŲ KALNAS - 20.44</a:t>
            </a:r>
            <a:endParaRPr lang="en-US" sz="1400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ea typeface="Calibri" pitchFamily="34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1200" cap="none" spc="0" baseline="0">
                <a:solidFill>
                  <a:srgbClr val="FFFFFF"/>
                </a:solidFill>
                <a:uFillTx/>
                <a:latin typeface="inherit"/>
                <a:ea typeface="Times New Roman" pitchFamily="18"/>
                <a:cs typeface="Segoe UI Historic" pitchFamily="34"/>
              </a:rPr>
              <a:t>BUBIŲ PILIAKALNIS – 20.46</a:t>
            </a:r>
            <a:endParaRPr lang="en-US" sz="1400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ea typeface="Calibri" pitchFamily="34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1200" cap="none" spc="0" baseline="0">
                <a:solidFill>
                  <a:srgbClr val="FFFFFF"/>
                </a:solidFill>
                <a:uFillTx/>
                <a:latin typeface="inherit"/>
                <a:ea typeface="Times New Roman" pitchFamily="18"/>
                <a:cs typeface="Segoe UI Historic" pitchFamily="34"/>
              </a:rPr>
              <a:t>AUKŠTELKĖS KALNAS – 20.48</a:t>
            </a:r>
            <a:endParaRPr lang="en-US" sz="1400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ea typeface="Calibri" pitchFamily="34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1200" cap="none" spc="0" baseline="0">
                <a:solidFill>
                  <a:srgbClr val="FFFFFF"/>
                </a:solidFill>
                <a:uFillTx/>
                <a:latin typeface="inherit"/>
                <a:ea typeface="Times New Roman" pitchFamily="18"/>
                <a:cs typeface="Segoe UI Historic" pitchFamily="34"/>
              </a:rPr>
              <a:t>SAUGINIŲ PILIAKALNIS – 20.50</a:t>
            </a:r>
            <a:endParaRPr lang="en-US" sz="1400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ea typeface="Calibri" pitchFamily="34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1200" cap="none" spc="0" baseline="0">
                <a:solidFill>
                  <a:srgbClr val="FFFFFF"/>
                </a:solidFill>
                <a:uFillTx/>
                <a:latin typeface="inherit"/>
                <a:ea typeface="Times New Roman" pitchFamily="18"/>
                <a:cs typeface="Segoe UI Historic" pitchFamily="34"/>
              </a:rPr>
              <a:t>KARALIŲ KALNAS – 20.52</a:t>
            </a:r>
            <a:endParaRPr lang="en-US" sz="1400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ea typeface="Calibri" pitchFamily="34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1200" cap="none" spc="0" baseline="0">
                <a:solidFill>
                  <a:srgbClr val="FFFFFF"/>
                </a:solidFill>
                <a:uFillTx/>
                <a:latin typeface="inherit"/>
                <a:ea typeface="Times New Roman" pitchFamily="18"/>
                <a:cs typeface="Segoe UI Historic" pitchFamily="34"/>
              </a:rPr>
              <a:t>VAINAGIŲ PILIAKALNIS – 20.54</a:t>
            </a:r>
            <a:endParaRPr lang="en-US" sz="1400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ea typeface="Calibri" pitchFamily="34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1200" cap="none" spc="0" baseline="0">
                <a:solidFill>
                  <a:srgbClr val="FFFFFF"/>
                </a:solidFill>
                <a:uFillTx/>
                <a:latin typeface="inherit"/>
                <a:ea typeface="Times New Roman" pitchFamily="18"/>
                <a:cs typeface="Segoe UI Historic" pitchFamily="34"/>
              </a:rPr>
              <a:t>GEGUŽIŲ KALNAS - 20.55</a:t>
            </a:r>
            <a:endParaRPr lang="en-US" sz="1400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ea typeface="Calibri" pitchFamily="34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1200" cap="none" spc="0" baseline="0">
                <a:solidFill>
                  <a:srgbClr val="FFFFFF"/>
                </a:solidFill>
                <a:uFillTx/>
                <a:latin typeface="inherit"/>
                <a:ea typeface="Times New Roman" pitchFamily="18"/>
                <a:cs typeface="Segoe UI Historic" pitchFamily="34"/>
              </a:rPr>
              <a:t>SALDUVĖS PILIAKALNIS – 20.56</a:t>
            </a:r>
            <a:endParaRPr lang="en-US" sz="1400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ea typeface="Calibri" pitchFamily="34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1200" cap="none" spc="0" baseline="0">
                <a:solidFill>
                  <a:srgbClr val="FFFFFF"/>
                </a:solidFill>
                <a:uFillTx/>
                <a:latin typeface="inherit"/>
                <a:ea typeface="Times New Roman" pitchFamily="18"/>
                <a:cs typeface="Segoe UI Historic" pitchFamily="34"/>
              </a:rPr>
              <a:t>LUPONIŲ PILIAKALNIS - 20,57</a:t>
            </a:r>
            <a:endParaRPr lang="en-US" sz="1400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ea typeface="Calibri" pitchFamily="34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1200" cap="none" spc="0" baseline="0">
                <a:solidFill>
                  <a:srgbClr val="FFFFFF"/>
                </a:solidFill>
                <a:uFillTx/>
                <a:latin typeface="inherit"/>
                <a:ea typeface="Times New Roman" pitchFamily="18"/>
                <a:cs typeface="Segoe UI Historic" pitchFamily="34"/>
              </a:rPr>
              <a:t>ŠILĖNŲ PILIAKALNIS – 20.58</a:t>
            </a:r>
            <a:endParaRPr lang="en-US" sz="1400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ea typeface="Calibri" pitchFamily="34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1200" cap="none" spc="0" baseline="0">
                <a:solidFill>
                  <a:srgbClr val="FFFFFF"/>
                </a:solidFill>
                <a:uFillTx/>
                <a:latin typeface="inherit"/>
                <a:ea typeface="Times New Roman" pitchFamily="18"/>
                <a:cs typeface="Segoe UI Historic" pitchFamily="34"/>
              </a:rPr>
              <a:t>NAISIŲ ALKOS KALNAS – 21.00</a:t>
            </a:r>
            <a:endParaRPr lang="en-US" sz="1400" b="0" i="0" u="none" strike="noStrike" kern="1200" cap="none" spc="0" baseline="0">
              <a:solidFill>
                <a:srgbClr val="FFFFFF"/>
              </a:solidFill>
              <a:uFillTx/>
              <a:latin typeface="Calibri" pitchFamily="34"/>
              <a:ea typeface="Calibri" pitchFamily="34"/>
              <a:cs typeface="Times New Roman" pitchFamily="18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5">
            <a:extLst>
              <a:ext uri="{FF2B5EF4-FFF2-40B4-BE49-F238E27FC236}">
                <a16:creationId xmlns:a16="http://schemas.microsoft.com/office/drawing/2014/main" id="{35730053-4CCF-4217-97E0-BDDE57D877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4889" y="2437616"/>
            <a:ext cx="3420166" cy="228214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Pavadinimas 1">
            <a:extLst>
              <a:ext uri="{FF2B5EF4-FFF2-40B4-BE49-F238E27FC236}">
                <a16:creationId xmlns:a16="http://schemas.microsoft.com/office/drawing/2014/main" id="{A4F42A18-4546-ECAC-8CB2-165CEB6A5CB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lt-LT" sz="3200"/>
              <a:t>Iškelti degančias kartis, baltiškus ženklus, iššauti fejerverką ar paleisti ugnies žibintus, lazerių žibintuvėlių šviesa debesyse, kad matytume vieni kitus.</a:t>
            </a:r>
            <a:br>
              <a:rPr lang="lt-LT" sz="3200"/>
            </a:br>
            <a:endParaRPr lang="lt-LT" sz="3200"/>
          </a:p>
        </p:txBody>
      </p:sp>
      <p:pic>
        <p:nvPicPr>
          <p:cNvPr id="4" name="Turinio vietos rezervavimo ženklas 3">
            <a:extLst>
              <a:ext uri="{FF2B5EF4-FFF2-40B4-BE49-F238E27FC236}">
                <a16:creationId xmlns:a16="http://schemas.microsoft.com/office/drawing/2014/main" id="{9D8C97A4-1891-2C7D-C672-D8759B0292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30141" y="2228484"/>
            <a:ext cx="5055982" cy="4195760"/>
          </a:xfrm>
        </p:spPr>
      </p:pic>
      <p:pic>
        <p:nvPicPr>
          <p:cNvPr id="5" name="Paveikslėlis 6">
            <a:extLst>
              <a:ext uri="{FF2B5EF4-FFF2-40B4-BE49-F238E27FC236}">
                <a16:creationId xmlns:a16="http://schemas.microsoft.com/office/drawing/2014/main" id="{9F0CC92B-AF1D-B930-10CD-5A9C86C4E22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308" t="6601" r="13852" b="15942"/>
          <a:stretch>
            <a:fillRect/>
          </a:stretch>
        </p:blipFill>
        <p:spPr>
          <a:xfrm>
            <a:off x="241209" y="3479831"/>
            <a:ext cx="4320585" cy="2759174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D49D8-EAD5-FB68-7C56-9D14FBE7794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4230" y="609603"/>
            <a:ext cx="9404722" cy="1400531"/>
          </a:xfrm>
        </p:spPr>
        <p:txBody>
          <a:bodyPr/>
          <a:lstStyle/>
          <a:p>
            <a:pPr lvl="0"/>
            <a:r>
              <a:rPr lang="lt-LT" sz="4600" b="1"/>
              <a:t>Nendrinių ir šiaudinių skulptūrų tradicija. </a:t>
            </a:r>
            <a:br>
              <a:rPr lang="lt-LT" sz="3200"/>
            </a:br>
            <a:endParaRPr lang="en-US" sz="3200"/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0F227E25-7A16-5993-1065-BCF21D9B9E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69712" y="1687378"/>
            <a:ext cx="2796070" cy="4195760"/>
          </a:xfrm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B648F815-7EBB-B3B3-5361-55D06B93DD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343" y="3107368"/>
            <a:ext cx="5584039" cy="31410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61F707DC-887E-9299-C890-A43D8A655A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7905" y="3914400"/>
            <a:ext cx="4762496" cy="2476496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944160E-E93C-885C-C472-3B3BF0D3624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lt-LT" sz="3200"/>
              <a:t>Užkurti ugnį nuo 20 iki 21 val., iškelti vėliavas, sugiedoti tautines giesmes, prisiminti baltų gentis, istoriją, kalbas, papročius.</a:t>
            </a:r>
            <a:br>
              <a:rPr lang="lt-LT" sz="3200"/>
            </a:br>
            <a:endParaRPr lang="lt-LT" sz="3200"/>
          </a:p>
        </p:txBody>
      </p:sp>
      <p:pic>
        <p:nvPicPr>
          <p:cNvPr id="3" name="Turinio vietos rezervavimo ženklas 11">
            <a:extLst>
              <a:ext uri="{FF2B5EF4-FFF2-40B4-BE49-F238E27FC236}">
                <a16:creationId xmlns:a16="http://schemas.microsoft.com/office/drawing/2014/main" id="{834B4113-7226-8307-0431-C271963E14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827" t="4383" r="2365" b="4909"/>
          <a:stretch>
            <a:fillRect/>
          </a:stretch>
        </p:blipFill>
        <p:spPr>
          <a:xfrm>
            <a:off x="2934887" y="3612426"/>
            <a:ext cx="4706596" cy="3001305"/>
          </a:xfrm>
        </p:spPr>
      </p:pic>
      <p:pic>
        <p:nvPicPr>
          <p:cNvPr id="4" name="Paveikslėlis 5">
            <a:extLst>
              <a:ext uri="{FF2B5EF4-FFF2-40B4-BE49-F238E27FC236}">
                <a16:creationId xmlns:a16="http://schemas.microsoft.com/office/drawing/2014/main" id="{3DF1541F-6930-3A6A-9F5A-8D6FEC7616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7966" y="1908679"/>
            <a:ext cx="4828935" cy="321850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aveikslėlis 5">
            <a:extLst>
              <a:ext uri="{FF2B5EF4-FFF2-40B4-BE49-F238E27FC236}">
                <a16:creationId xmlns:a16="http://schemas.microsoft.com/office/drawing/2014/main" id="{3D338E4F-0F77-A209-1B2F-594438BD4E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36" r="2091" b="17573"/>
          <a:stretch>
            <a:fillRect/>
          </a:stretch>
        </p:blipFill>
        <p:spPr>
          <a:xfrm>
            <a:off x="2922922" y="2164660"/>
            <a:ext cx="1891524" cy="1269082"/>
          </a:xfrm>
          <a:prstGeom prst="rect">
            <a:avLst/>
          </a:prstGeom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381E5A28-904A-9F12-039A-BDB31DA4FA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327" y="5344589"/>
            <a:ext cx="2115237" cy="1269142"/>
          </a:xfrm>
          <a:prstGeom prst="rect">
            <a:avLst/>
          </a:prstGeom>
        </p:spPr>
      </p:pic>
      <p:pic>
        <p:nvPicPr>
          <p:cNvPr id="10" name="Paveikslėlis 9">
            <a:extLst>
              <a:ext uri="{FF2B5EF4-FFF2-40B4-BE49-F238E27FC236}">
                <a16:creationId xmlns:a16="http://schemas.microsoft.com/office/drawing/2014/main" id="{55002FBD-6281-0869-7598-325938FEC8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1" y="1908678"/>
            <a:ext cx="2258809" cy="1648320"/>
          </a:xfrm>
          <a:prstGeom prst="rect">
            <a:avLst/>
          </a:prstGeom>
        </p:spPr>
      </p:pic>
      <p:pic>
        <p:nvPicPr>
          <p:cNvPr id="12" name="Paveikslėlis 11">
            <a:extLst>
              <a:ext uri="{FF2B5EF4-FFF2-40B4-BE49-F238E27FC236}">
                <a16:creationId xmlns:a16="http://schemas.microsoft.com/office/drawing/2014/main" id="{85A4F50C-E661-0B7D-3D10-906A6C32BB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46" b="20782"/>
          <a:stretch>
            <a:fillRect/>
          </a:stretch>
        </p:blipFill>
        <p:spPr>
          <a:xfrm>
            <a:off x="717440" y="2165137"/>
            <a:ext cx="2143125" cy="1263863"/>
          </a:xfrm>
          <a:prstGeom prst="rect">
            <a:avLst/>
          </a:prstGeom>
        </p:spPr>
      </p:pic>
      <p:pic>
        <p:nvPicPr>
          <p:cNvPr id="14" name="Paveikslėlis 13">
            <a:extLst>
              <a:ext uri="{FF2B5EF4-FFF2-40B4-BE49-F238E27FC236}">
                <a16:creationId xmlns:a16="http://schemas.microsoft.com/office/drawing/2014/main" id="{33094102-A7E9-D5FA-FDBA-6F9561BE04C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326" y="3620076"/>
            <a:ext cx="2115237" cy="1507107"/>
          </a:xfrm>
          <a:prstGeom prst="rect">
            <a:avLst/>
          </a:prstGeom>
        </p:spPr>
      </p:pic>
      <p:pic>
        <p:nvPicPr>
          <p:cNvPr id="16" name="Paveikslėlis 15">
            <a:extLst>
              <a:ext uri="{FF2B5EF4-FFF2-40B4-BE49-F238E27FC236}">
                <a16:creationId xmlns:a16="http://schemas.microsoft.com/office/drawing/2014/main" id="{229052CE-DA22-3578-F7F3-1737E66A86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01"/>
          <a:stretch>
            <a:fillRect/>
          </a:stretch>
        </p:blipFill>
        <p:spPr>
          <a:xfrm>
            <a:off x="7641483" y="5127182"/>
            <a:ext cx="4385418" cy="1467719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74B4BA8-F63C-5B12-29AE-CAABBCC33D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6115" y="688869"/>
            <a:ext cx="9479662" cy="2550363"/>
          </a:xfrm>
        </p:spPr>
        <p:txBody>
          <a:bodyPr/>
          <a:lstStyle/>
          <a:p>
            <a:pPr lvl="0"/>
            <a:r>
              <a:rPr lang="lt-LT" sz="3200" dirty="0"/>
              <a:t>Tartum maldą privalom kartoti </a:t>
            </a:r>
            <a:br>
              <a:rPr lang="lt-LT" sz="3200" dirty="0"/>
            </a:br>
            <a:r>
              <a:rPr lang="lt-LT" sz="3200" dirty="0"/>
              <a:t>SĖLIŲ, ŽIEMGALIŲ, NALŠĖNŲ, DELTUVIŲ, GALINDŲ, KURŠIŲ, PRŪSŲ, DAINUVIŲ, POLEKSĖNŲ, SŪDUVIŲ, JOTVINGIŲ, GUDŲ ir GUDONŲ vardus, nes jų dėka tebesame. </a:t>
            </a:r>
          </a:p>
        </p:txBody>
      </p:sp>
      <p:pic>
        <p:nvPicPr>
          <p:cNvPr id="3" name="Picture 2" descr="1012044_740808899264116_1060259659_n">
            <a:extLst>
              <a:ext uri="{FF2B5EF4-FFF2-40B4-BE49-F238E27FC236}">
                <a16:creationId xmlns:a16="http://schemas.microsoft.com/office/drawing/2014/main" id="{225DB2AC-95CC-5480-C912-AE9D46EB3C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203867" y="3984858"/>
            <a:ext cx="3587790" cy="2786514"/>
          </a:xfrm>
        </p:spPr>
      </p:pic>
      <p:pic>
        <p:nvPicPr>
          <p:cNvPr id="5" name="Paveikslėlis 4">
            <a:extLst>
              <a:ext uri="{FF2B5EF4-FFF2-40B4-BE49-F238E27FC236}">
                <a16:creationId xmlns:a16="http://schemas.microsoft.com/office/drawing/2014/main" id="{2DB53266-D190-A452-EA12-4F7AB56C97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34" y="3984859"/>
            <a:ext cx="3715352" cy="2786514"/>
          </a:xfrm>
          <a:prstGeom prst="rect">
            <a:avLst/>
          </a:prstGeo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5EAAF67E-38C0-31CF-B2CE-E763D15F36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438" y="3984859"/>
            <a:ext cx="4192099" cy="2786513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9AF6B59-66A1-51E8-536C-D5F8583624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6115" y="452719"/>
            <a:ext cx="9403744" cy="1400531"/>
          </a:xfrm>
        </p:spPr>
        <p:txBody>
          <a:bodyPr/>
          <a:lstStyle/>
          <a:p>
            <a:pPr lvl="0"/>
            <a:r>
              <a:rPr lang="lt-LT" sz="3200" b="1"/>
              <a:t>Rudens Lygiadienis: </a:t>
            </a:r>
            <a:r>
              <a:rPr lang="lt-LT" sz="3200"/>
              <a:t>Tautiniai rūbai, rateliai, šokiai, dainos, žygiai, filmai, koncertai, talkos, vaišės ir kt.</a:t>
            </a:r>
            <a:br>
              <a:rPr lang="lt-LT" sz="3200"/>
            </a:br>
            <a:endParaRPr lang="lt-LT" sz="3200"/>
          </a:p>
        </p:txBody>
      </p:sp>
      <p:pic>
        <p:nvPicPr>
          <p:cNvPr id="3" name="Turinio vietos rezervavimo ženklas 3">
            <a:extLst>
              <a:ext uri="{FF2B5EF4-FFF2-40B4-BE49-F238E27FC236}">
                <a16:creationId xmlns:a16="http://schemas.microsoft.com/office/drawing/2014/main" id="{3244744D-BAB9-8609-CD6B-208EAA4215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94747" y="2026136"/>
            <a:ext cx="5896352" cy="4298466"/>
          </a:xfrm>
        </p:spPr>
      </p:pic>
      <p:pic>
        <p:nvPicPr>
          <p:cNvPr id="4" name="Paveikslėlis 5">
            <a:extLst>
              <a:ext uri="{FF2B5EF4-FFF2-40B4-BE49-F238E27FC236}">
                <a16:creationId xmlns:a16="http://schemas.microsoft.com/office/drawing/2014/main" id="{2025D373-125A-CA9B-01E6-7B19AA668C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115" y="2842138"/>
            <a:ext cx="4948641" cy="3302026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C61B653-8EF6-492E-95BA-D8698B3FE9C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lt-LT" b="1"/>
              <a:t>DĖMESIO: 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1592D9D-89C2-7295-0D69-5884EFF7E73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104293" y="1331256"/>
            <a:ext cx="9604555" cy="4645334"/>
          </a:xfrm>
        </p:spPr>
        <p:txBody>
          <a:bodyPr/>
          <a:lstStyle/>
          <a:p>
            <a:pPr lvl="0">
              <a:lnSpc>
                <a:spcPct val="90000"/>
              </a:lnSpc>
            </a:pPr>
            <a:r>
              <a:rPr lang="lt-LT" sz="2800">
                <a:latin typeface="Open Sans" pitchFamily="34"/>
              </a:rPr>
              <a:t>Nekurkite ugnies ant piliakalnių ir kitų kultūros paveldo vertybių teritorijose tiesiai ant žemės. </a:t>
            </a:r>
          </a:p>
          <a:p>
            <a:pPr lvl="0">
              <a:lnSpc>
                <a:spcPct val="90000"/>
              </a:lnSpc>
            </a:pPr>
            <a:r>
              <a:rPr lang="lt-LT" sz="2800">
                <a:latin typeface="Open Sans" pitchFamily="34"/>
              </a:rPr>
              <a:t>Rengdami renginius nekilnojamų kultūros paveldo objektų teritorijoje, nepamirškite iš anksto juos suderinti su Kultūros paveldo departamento teritoriniais padaliniais, </a:t>
            </a:r>
            <a:r>
              <a:rPr lang="lt-LT" sz="2800">
                <a:latin typeface="Open Sans" pitchFamily="34"/>
                <a:hlinkClick r:id="rId2"/>
              </a:rPr>
              <a:t>http://www.kpd.lt/lt/pagrindinis-meniu/struktura-ir-kontaktai/kontaktai.html</a:t>
            </a:r>
            <a:r>
              <a:rPr lang="lt-LT" sz="2800">
                <a:latin typeface="Open Sans" pitchFamily="34"/>
              </a:rPr>
              <a:t>  .</a:t>
            </a:r>
          </a:p>
          <a:p>
            <a:pPr lvl="0">
              <a:lnSpc>
                <a:spcPct val="90000"/>
              </a:lnSpc>
            </a:pPr>
            <a:r>
              <a:rPr lang="lt-LT" sz="2800">
                <a:latin typeface="Open Sans" pitchFamily="34"/>
              </a:rPr>
              <a:t>Prieš iššaunant fejerverkus pasirūpinkite saugumu. Fejerverkų dėžę pastatykite ant lygaus paviršiaus ir pritvirtinkite.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FFDE6F0-2D3A-9318-00A5-02F0AAC03B6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lt-LT" sz="3200"/>
              <a:t>Baltų vienybės ugnies sąšauka tapo išskirtiniu renginiu apjungiančiu baltų tėvynę, piliakalnius ir bendruomenes. </a:t>
            </a:r>
            <a:br>
              <a:rPr lang="lt-LT" sz="3200"/>
            </a:br>
            <a:endParaRPr lang="lt-LT" sz="3200"/>
          </a:p>
        </p:txBody>
      </p:sp>
      <p:pic>
        <p:nvPicPr>
          <p:cNvPr id="3" name="Turinio vietos rezervavimo ženklas 3">
            <a:extLst>
              <a:ext uri="{FF2B5EF4-FFF2-40B4-BE49-F238E27FC236}">
                <a16:creationId xmlns:a16="http://schemas.microsoft.com/office/drawing/2014/main" id="{E8339635-DA26-96B3-297D-89FC07FC2C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571192"/>
            <a:ext cx="3025987" cy="4286807"/>
          </a:xfrm>
        </p:spPr>
      </p:pic>
      <p:pic>
        <p:nvPicPr>
          <p:cNvPr id="4" name="Paveikslėlis 4">
            <a:extLst>
              <a:ext uri="{FF2B5EF4-FFF2-40B4-BE49-F238E27FC236}">
                <a16:creationId xmlns:a16="http://schemas.microsoft.com/office/drawing/2014/main" id="{34C152F3-9C46-B379-3202-5491B41CEB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1851" y="2564946"/>
            <a:ext cx="3050145" cy="431700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aveikslėlis 5">
            <a:extLst>
              <a:ext uri="{FF2B5EF4-FFF2-40B4-BE49-F238E27FC236}">
                <a16:creationId xmlns:a16="http://schemas.microsoft.com/office/drawing/2014/main" id="{FCEB64A5-3047-308E-9AE9-826B207828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914" y="2564946"/>
            <a:ext cx="3089885" cy="440816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aveikslėlis 6">
            <a:extLst>
              <a:ext uri="{FF2B5EF4-FFF2-40B4-BE49-F238E27FC236}">
                <a16:creationId xmlns:a16="http://schemas.microsoft.com/office/drawing/2014/main" id="{4819C105-2B30-10AA-AF98-DFE69677A8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5987" y="2571192"/>
            <a:ext cx="3089885" cy="4369981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47B79B1-5997-B816-EE6F-AD369D621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5" y="452719"/>
            <a:ext cx="9404722" cy="1400531"/>
          </a:xfrm>
        </p:spPr>
        <p:txBody>
          <a:bodyPr/>
          <a:lstStyle/>
          <a:p>
            <a:r>
              <a:rPr lang="lt-LT" dirty="0"/>
              <a:t>Baltų vienybė bendraminčių rate </a:t>
            </a:r>
            <a:endParaRPr lang="en-US" dirty="0"/>
          </a:p>
        </p:txBody>
      </p:sp>
      <p:pic>
        <p:nvPicPr>
          <p:cNvPr id="3" name="Paveikslėlis 2">
            <a:extLst>
              <a:ext uri="{FF2B5EF4-FFF2-40B4-BE49-F238E27FC236}">
                <a16:creationId xmlns:a16="http://schemas.microsoft.com/office/drawing/2014/main" id="{7041201D-A2D4-53B1-C2A8-5FA4E3024B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31" r="-2" b="-2"/>
          <a:stretch>
            <a:fillRect/>
          </a:stretch>
        </p:blipFill>
        <p:spPr>
          <a:xfrm>
            <a:off x="369480" y="1337911"/>
            <a:ext cx="11453040" cy="53708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078371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ACED265-F499-0D87-4900-74E43E073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Sąšauka saugomose teritorijose</a:t>
            </a:r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C16880DE-B0C5-1B7A-A16B-594DDF42DB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63" y="1318104"/>
            <a:ext cx="3867444" cy="5433462"/>
          </a:xfrm>
          <a:prstGeom prst="rect">
            <a:avLst/>
          </a:prstGeom>
        </p:spPr>
      </p:pic>
      <p:pic>
        <p:nvPicPr>
          <p:cNvPr id="10" name="Paveikslėlis 9">
            <a:extLst>
              <a:ext uri="{FF2B5EF4-FFF2-40B4-BE49-F238E27FC236}">
                <a16:creationId xmlns:a16="http://schemas.microsoft.com/office/drawing/2014/main" id="{D2477ED7-073E-10E7-FC16-BB8E286335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675" y="1213623"/>
            <a:ext cx="3841155" cy="5537943"/>
          </a:xfrm>
          <a:prstGeom prst="rect">
            <a:avLst/>
          </a:prstGeom>
        </p:spPr>
      </p:pic>
      <p:pic>
        <p:nvPicPr>
          <p:cNvPr id="12" name="Paveikslėlis 11">
            <a:extLst>
              <a:ext uri="{FF2B5EF4-FFF2-40B4-BE49-F238E27FC236}">
                <a16:creationId xmlns:a16="http://schemas.microsoft.com/office/drawing/2014/main" id="{8F673359-1E9A-EEBB-C483-CB1D839BEC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098" y="1318104"/>
            <a:ext cx="3854361" cy="5433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4116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00E65DC-89F9-1C18-AE55-8D91E08FC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5A1549E1-0D25-3164-5E18-88EB001EC3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25" y="106279"/>
            <a:ext cx="11924479" cy="6657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787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0FF1DC9-345A-AAF2-8B7B-4D15746D4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D36EC0B0-A1C6-8D96-B2AB-C0047B2369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29" y="808641"/>
            <a:ext cx="3705350" cy="5240717"/>
          </a:xfrm>
          <a:prstGeom prst="rect">
            <a:avLst/>
          </a:prstGeom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D80CEF8E-68FE-E84B-93AB-A6F66AC74E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242" y="444135"/>
            <a:ext cx="3736815" cy="5605223"/>
          </a:xfrm>
          <a:prstGeom prst="rect">
            <a:avLst/>
          </a:prstGeom>
        </p:spPr>
      </p:pic>
      <p:pic>
        <p:nvPicPr>
          <p:cNvPr id="9" name="Paveikslėlis 8">
            <a:extLst>
              <a:ext uri="{FF2B5EF4-FFF2-40B4-BE49-F238E27FC236}">
                <a16:creationId xmlns:a16="http://schemas.microsoft.com/office/drawing/2014/main" id="{AB156D41-79E1-160A-AB4A-6B5AEF148E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027" y="270133"/>
            <a:ext cx="4109215" cy="595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5601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0E3C219-4C3B-ABE2-839C-346F9FBC0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76D65FF2-DF4F-9974-4AE8-825FF349F9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29" y="452719"/>
            <a:ext cx="3913794" cy="5536212"/>
          </a:xfrm>
          <a:prstGeom prst="rect">
            <a:avLst/>
          </a:prstGeom>
        </p:spPr>
      </p:pic>
      <p:pic>
        <p:nvPicPr>
          <p:cNvPr id="4" name="Paveikslėlis 3">
            <a:extLst>
              <a:ext uri="{FF2B5EF4-FFF2-40B4-BE49-F238E27FC236}">
                <a16:creationId xmlns:a16="http://schemas.microsoft.com/office/drawing/2014/main" id="{F29E1B86-176C-E8FE-4022-77917BC314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990" y="452719"/>
            <a:ext cx="7721317" cy="5536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4070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F0A0872-25CE-D1F4-8B9F-3E218D7DA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6ADA2D2E-8460-929C-1C8B-C3624EF176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65" y="315904"/>
            <a:ext cx="3934171" cy="5557797"/>
          </a:xfrm>
          <a:prstGeom prst="rect">
            <a:avLst/>
          </a:prstGeom>
        </p:spPr>
      </p:pic>
      <p:pic>
        <p:nvPicPr>
          <p:cNvPr id="10" name="Paveikslėlis 9">
            <a:extLst>
              <a:ext uri="{FF2B5EF4-FFF2-40B4-BE49-F238E27FC236}">
                <a16:creationId xmlns:a16="http://schemas.microsoft.com/office/drawing/2014/main" id="{9ED1F92D-B7E5-2295-FF2B-19B138F78C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9763" y="315903"/>
            <a:ext cx="3920207" cy="5549544"/>
          </a:xfrm>
          <a:prstGeom prst="rect">
            <a:avLst/>
          </a:prstGeom>
        </p:spPr>
      </p:pic>
      <p:pic>
        <p:nvPicPr>
          <p:cNvPr id="11" name="Paveikslėlis 10">
            <a:extLst>
              <a:ext uri="{FF2B5EF4-FFF2-40B4-BE49-F238E27FC236}">
                <a16:creationId xmlns:a16="http://schemas.microsoft.com/office/drawing/2014/main" id="{69E32ABC-6618-B96D-6060-EBE5ED91F0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541" y="315903"/>
            <a:ext cx="4094222" cy="5789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9867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655D863-4B05-8B69-9832-3F95BBE076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6115" y="452720"/>
            <a:ext cx="9404722" cy="1013942"/>
          </a:xfrm>
        </p:spPr>
        <p:txBody>
          <a:bodyPr/>
          <a:lstStyle/>
          <a:p>
            <a:pPr lvl="0"/>
            <a:r>
              <a:rPr lang="lt-LT" sz="2800" dirty="0"/>
              <a:t>Daugiau apie sąšauką </a:t>
            </a:r>
            <a:r>
              <a:rPr lang="lt-LT" sz="2800" u="sng" dirty="0">
                <a:hlinkClick r:id="rId2"/>
              </a:rPr>
              <a:t>http://www.aukuras.lt/sasauka/</a:t>
            </a:r>
            <a:br>
              <a:rPr lang="lt-LT" sz="2800" dirty="0"/>
            </a:br>
            <a:br>
              <a:rPr lang="lt-LT" sz="2800" dirty="0"/>
            </a:br>
            <a:endParaRPr lang="lt-LT" sz="2800" dirty="0"/>
          </a:p>
        </p:txBody>
      </p:sp>
      <p:pic>
        <p:nvPicPr>
          <p:cNvPr id="3" name="Turinio vietos rezervavimo ženklas 3">
            <a:extLst>
              <a:ext uri="{FF2B5EF4-FFF2-40B4-BE49-F238E27FC236}">
                <a16:creationId xmlns:a16="http://schemas.microsoft.com/office/drawing/2014/main" id="{576960C3-7A96-9F11-523E-E3A5AEA1DF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121627" y="1974130"/>
            <a:ext cx="4832329" cy="3222559"/>
          </a:xfrm>
        </p:spPr>
      </p:pic>
      <p:sp>
        <p:nvSpPr>
          <p:cNvPr id="4" name="Stačiakampis 4">
            <a:extLst>
              <a:ext uri="{FF2B5EF4-FFF2-40B4-BE49-F238E27FC236}">
                <a16:creationId xmlns:a16="http://schemas.microsoft.com/office/drawing/2014/main" id="{52B3839A-6DA6-012D-B50E-1ED6570E682D}"/>
              </a:ext>
            </a:extLst>
          </p:cNvPr>
          <p:cNvSpPr/>
          <p:nvPr/>
        </p:nvSpPr>
        <p:spPr>
          <a:xfrm>
            <a:off x="646115" y="1401619"/>
            <a:ext cx="6291674" cy="563231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b="1" i="0" u="none" strike="noStrike" kern="1200" cap="none" spc="0" baseline="0" dirty="0">
                <a:solidFill>
                  <a:schemeClr val="bg1"/>
                </a:solidFill>
                <a:uFillTx/>
              </a:rPr>
              <a:t>Lietuva:</a:t>
            </a:r>
            <a:r>
              <a:rPr lang="lt-LT" b="0" i="0" u="none" strike="noStrike" kern="1200" cap="none" spc="0" baseline="0" dirty="0">
                <a:solidFill>
                  <a:schemeClr val="bg1"/>
                </a:solidFill>
                <a:uFillTx/>
              </a:rPr>
              <a:t> </a:t>
            </a:r>
          </a:p>
          <a:p>
            <a:pPr lvl="0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dirty="0"/>
              <a:t>Ryšininkai: Šiaulių gamtos ir kultūros paveldo apsaugos klubas „Aukuras“ – Darius Ramančionis, tel. +37060091403, </a:t>
            </a:r>
            <a:r>
              <a:rPr lang="lt-LT" dirty="0" err="1"/>
              <a:t>el.paštas</a:t>
            </a:r>
            <a:r>
              <a:rPr lang="lt-LT" dirty="0"/>
              <a:t>: </a:t>
            </a:r>
            <a:r>
              <a:rPr lang="lt-LT" dirty="0" err="1">
                <a:hlinkClick r:id="rId4"/>
              </a:rPr>
              <a:t>baltai@aukuras.lt</a:t>
            </a:r>
            <a:r>
              <a:rPr lang="lt-LT" dirty="0"/>
              <a:t>. Nemuno piliakalniai – Šarūnas Ašmantas, tel. +37068662623, </a:t>
            </a:r>
            <a:r>
              <a:rPr lang="lt-LT" dirty="0" err="1"/>
              <a:t>el.paštas</a:t>
            </a:r>
            <a:r>
              <a:rPr lang="lt-LT" dirty="0"/>
              <a:t> </a:t>
            </a:r>
            <a:r>
              <a:rPr lang="lt-LT" dirty="0">
                <a:hlinkClick r:id="rId5"/>
              </a:rPr>
              <a:t>s.asmantas@proton.me .</a:t>
            </a:r>
            <a:endParaRPr lang="lt-LT" dirty="0"/>
          </a:p>
          <a:p>
            <a:pPr lvl="0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b="1" i="0" u="none" strike="noStrike" kern="1200" cap="none" spc="0" baseline="0" dirty="0">
                <a:solidFill>
                  <a:schemeClr val="bg1"/>
                </a:solidFill>
                <a:uFillTx/>
              </a:rPr>
              <a:t>Latvija:</a:t>
            </a:r>
            <a:endParaRPr lang="lt-LT" b="0" i="0" u="none" strike="noStrike" kern="1200" cap="none" spc="0" baseline="0" dirty="0">
              <a:solidFill>
                <a:schemeClr val="bg1"/>
              </a:solidFill>
              <a:uFillTx/>
            </a:endParaRPr>
          </a:p>
          <a:p>
            <a:r>
              <a:rPr lang="lv-LV" dirty="0"/>
              <a:t>Linda Lemhena, e-pasts: </a:t>
            </a:r>
            <a:r>
              <a:rPr lang="lv-LV" dirty="0">
                <a:hlinkClick r:id="rId6"/>
              </a:rPr>
              <a:t>linda.lindale@gmail.com</a:t>
            </a:r>
            <a:r>
              <a:rPr lang="lv-LV" dirty="0"/>
              <a:t>, tālr. </a:t>
            </a:r>
            <a:r>
              <a:rPr lang="lv-LV" dirty="0">
                <a:hlinkClick r:id="rId7"/>
              </a:rPr>
              <a:t>+37129430689</a:t>
            </a:r>
            <a:r>
              <a:rPr lang="lv-LV" dirty="0"/>
              <a:t>.</a:t>
            </a:r>
          </a:p>
          <a:p>
            <a:r>
              <a:rPr lang="lv-LV" dirty="0"/>
              <a:t>Saule Gunta, tel.+371 27811297, e-pasts: </a:t>
            </a:r>
            <a:r>
              <a:rPr lang="lv-LV" dirty="0">
                <a:hlinkClick r:id="rId8"/>
              </a:rPr>
              <a:t>saulegunta@gmail.com</a:t>
            </a:r>
            <a:r>
              <a:rPr lang="lv-LV" dirty="0"/>
              <a:t>;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none" spc="0" baseline="0" dirty="0">
                <a:solidFill>
                  <a:schemeClr val="bg1"/>
                </a:solidFill>
                <a:uFillTx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Беларусь:</a:t>
            </a:r>
            <a:endParaRPr lang="ru-RU" b="1" i="0" u="none" strike="noStrike" kern="0" cap="none" spc="0" baseline="0" dirty="0">
              <a:solidFill>
                <a:schemeClr val="bg1"/>
              </a:solidFill>
              <a:uFillTx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0" i="0" u="none" strike="noStrike" kern="1200" cap="none" spc="0" baseline="0" dirty="0" err="1">
                <a:solidFill>
                  <a:srgbClr val="000000"/>
                </a:solidFill>
                <a:uFillTx/>
              </a:rPr>
              <a:t>Рэдакцыя</a:t>
            </a:r>
            <a:r>
              <a:rPr lang="lt-LT" b="0" i="0" u="none" strike="noStrike" kern="1200" cap="none" spc="0" baseline="0" dirty="0">
                <a:solidFill>
                  <a:srgbClr val="000000"/>
                </a:solidFill>
                <a:uFillTx/>
              </a:rPr>
              <a:t> </a:t>
            </a:r>
            <a:r>
              <a:rPr lang="ru-RU" b="0" i="0" u="none" strike="noStrike" kern="1200" cap="none" spc="0" baseline="0" dirty="0" err="1">
                <a:solidFill>
                  <a:srgbClr val="000000"/>
                </a:solidFill>
                <a:uFillTx/>
              </a:rPr>
              <a:t>Свайкста</a:t>
            </a:r>
            <a:r>
              <a:rPr lang="lt-LT" b="0" i="0" u="none" strike="noStrike" kern="1200" cap="none" spc="0" baseline="0" dirty="0">
                <a:solidFill>
                  <a:srgbClr val="000000"/>
                </a:solidFill>
                <a:uFillTx/>
              </a:rPr>
              <a:t>, Ales Mikus, </a:t>
            </a:r>
            <a:r>
              <a:rPr lang="ru-RU" b="0" i="0" u="none" strike="noStrike" kern="1200" cap="none" spc="0" baseline="0" dirty="0">
                <a:solidFill>
                  <a:srgbClr val="000000"/>
                </a:solidFill>
                <a:uFillTx/>
                <a:hlinkClick r:id="rId10"/>
              </a:rPr>
              <a:t> </a:t>
            </a:r>
            <a:endParaRPr lang="lt-LT" b="0" i="0" u="none" strike="noStrike" kern="1200" cap="none" spc="0" baseline="0" dirty="0">
              <a:solidFill>
                <a:srgbClr val="000000"/>
              </a:solidFill>
              <a:uFillTx/>
              <a:hlinkClick r:id="rId10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0" i="0" u="sng" strike="noStrike" kern="1200" cap="none" spc="0" baseline="0" dirty="0">
                <a:solidFill>
                  <a:srgbClr val="2E802D"/>
                </a:solidFill>
                <a:uFillTx/>
                <a:hlinkClick r:id="rId10"/>
              </a:rPr>
              <a:t>Svajksta.by</a:t>
            </a:r>
            <a:r>
              <a:rPr lang="lt-LT" b="0" i="0" u="sng" strike="noStrike" kern="1200" cap="none" spc="0" baseline="0" dirty="0">
                <a:solidFill>
                  <a:srgbClr val="2E802D"/>
                </a:solidFill>
                <a:uFillTx/>
              </a:rPr>
              <a:t> </a:t>
            </a:r>
            <a:r>
              <a:rPr lang="ru-RU" b="0" i="0" u="sng" strike="noStrike" kern="1200" cap="none" spc="0" baseline="0" dirty="0">
                <a:solidFill>
                  <a:srgbClr val="2E802D"/>
                </a:solidFill>
                <a:uFillTx/>
              </a:rPr>
              <a:t> </a:t>
            </a:r>
            <a:r>
              <a:rPr lang="ru-RU" b="0" i="0" u="none" strike="noStrike" kern="1200" cap="none" spc="0" baseline="0" dirty="0">
                <a:solidFill>
                  <a:srgbClr val="000000"/>
                </a:solidFill>
                <a:uFillTx/>
              </a:rPr>
              <a:t>, </a:t>
            </a:r>
            <a:endParaRPr lang="lt-LT" b="0" i="0" u="none" strike="noStrike" kern="1200" cap="none" spc="0" baseline="0" dirty="0">
              <a:solidFill>
                <a:srgbClr val="000000"/>
              </a:solidFill>
              <a:uFillTx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0" i="0" u="sng" strike="noStrike" kern="1200" cap="none" spc="0" baseline="0" dirty="0">
                <a:solidFill>
                  <a:srgbClr val="2E802D"/>
                </a:solidFill>
                <a:uFillTx/>
              </a:rPr>
              <a:t>svajksta@gmail.com  </a:t>
            </a:r>
            <a:endParaRPr lang="lt-LT" b="0" i="0" u="sng" strike="noStrike" kern="1200" cap="none" spc="0" baseline="0" dirty="0">
              <a:solidFill>
                <a:srgbClr val="2E802D"/>
              </a:solidFill>
              <a:uFillTx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b="1" i="0" u="none" strike="noStrike" kern="0" cap="none" spc="0" baseline="0" dirty="0">
                <a:solidFill>
                  <a:schemeClr val="bg1"/>
                </a:solidFill>
                <a:uFillTx/>
              </a:rPr>
              <a:t>Lenkija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b="0" i="0" u="none" strike="noStrike" kern="0" cap="none" spc="0" baseline="0" dirty="0">
                <a:solidFill>
                  <a:srgbClr val="000000"/>
                </a:solidFill>
                <a:uFillTx/>
              </a:rPr>
              <a:t>Jotvingių - prūsų bendrija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b="0" i="0" u="none" strike="noStrike" kern="0" cap="none" spc="0" baseline="0" dirty="0">
                <a:solidFill>
                  <a:srgbClr val="000000"/>
                </a:solidFill>
                <a:uFillTx/>
              </a:rPr>
              <a:t>Petras Lukoševičius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kern="0" dirty="0">
                <a:solidFill>
                  <a:srgbClr val="000000"/>
                </a:solidFill>
              </a:rPr>
              <a:t>Tel. +48603977637</a:t>
            </a: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dirty="0" err="1">
                <a:hlinkClick r:id="rId11"/>
              </a:rPr>
              <a:t>prusa</a:t>
            </a:r>
            <a:r>
              <a:rPr lang="lt-LT" dirty="0">
                <a:hlinkClick r:id="rId11"/>
              </a:rPr>
              <a:t>j</a:t>
            </a:r>
            <a:r>
              <a:rPr lang="en-US" dirty="0" err="1">
                <a:hlinkClick r:id="rId11"/>
              </a:rPr>
              <a:t>atawa@gmail</a:t>
            </a:r>
            <a:r>
              <a:rPr lang="lt-LT" dirty="0">
                <a:hlinkClick r:id="rId11"/>
              </a:rPr>
              <a:t>.</a:t>
            </a:r>
            <a:r>
              <a:rPr lang="lt-LT" dirty="0" err="1">
                <a:hlinkClick r:id="rId11"/>
              </a:rPr>
              <a:t>com</a:t>
            </a:r>
            <a:r>
              <a:rPr lang="lt-LT" dirty="0"/>
              <a:t> </a:t>
            </a:r>
            <a:endParaRPr lang="lt-LT" b="0" i="0" u="none" strike="noStrike" kern="0" cap="none" spc="0" baseline="0" dirty="0">
              <a:solidFill>
                <a:srgbClr val="000000"/>
              </a:solidFill>
              <a:uFillTx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1" i="0" u="none" strike="noStrike" kern="0" cap="none" spc="0" baseline="0" dirty="0">
              <a:solidFill>
                <a:srgbClr val="000000"/>
              </a:solidFill>
              <a:uFillTx/>
              <a:latin typeface="Open Sans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t-LT" sz="1800" b="0" i="0" u="none" strike="noStrike" kern="1200" cap="none" spc="0" baseline="0" dirty="0">
              <a:solidFill>
                <a:srgbClr val="000000"/>
              </a:solidFill>
              <a:uFillTx/>
              <a:latin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Jonų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847</TotalTime>
  <Words>1120</Words>
  <Application>Microsoft Office PowerPoint</Application>
  <PresentationFormat>Plačiaekranė</PresentationFormat>
  <Paragraphs>92</Paragraphs>
  <Slides>33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6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33</vt:i4>
      </vt:variant>
    </vt:vector>
  </HeadingPairs>
  <TitlesOfParts>
    <vt:vector size="40" baseType="lpstr">
      <vt:lpstr>Arial</vt:lpstr>
      <vt:lpstr>Calibri</vt:lpstr>
      <vt:lpstr>Century Gothic</vt:lpstr>
      <vt:lpstr>inherit</vt:lpstr>
      <vt:lpstr>Open Sans</vt:lpstr>
      <vt:lpstr>Wingdings 3</vt:lpstr>
      <vt:lpstr>Jonų</vt:lpstr>
      <vt:lpstr>BALTŲ VIENYBĖS UGNIES SĄŠAUKA  - PRAKTINIAI ĮGYVENDINIMO PAVYZDŽIAI</vt:lpstr>
      <vt:lpstr>Baltų gentys:</vt:lpstr>
      <vt:lpstr>Baltų (aisčių) genčių kalbos ir kultūra turi bendras šaknis.  Bendri protėviai, papročiai,  giminystės ryšiai </vt:lpstr>
      <vt:lpstr>Kas gi tie baltai? </vt:lpstr>
      <vt:lpstr>Baltų genčių  kovos už </vt:lpstr>
      <vt:lpstr>Kalavijuočiai nuo 1202 m. pavergė lyvius (1207), sėlius (1208), latgalius (iki 1230), vidurio estus (1217) ir kuršius (1231), dalį žiemgalių (1205, 1208,1290 m.)</vt:lpstr>
      <vt:lpstr>Pirmoji didžioji baltų pergalė. 1236 metų rugsėjo 22 dieną Saulės mūšyje lietuviai (žemaičiai?) sutriuškino Livonijos (Kalavijuočių) ordiną.  ?Jauniūnai, Joniškio raj., Mūšos ir Tautinio upelių santaka?  1986 metais 750-osios Saulės mūšio metinės  (Šiauliai – Jelgava)</vt:lpstr>
      <vt:lpstr>2000 metais Lietuvos ir Latvijos seimai rugsėjo 22 dieną paskelbė Baltų vienybės diena.  Lietuvoje - viena iš atmintinų dienų, Latvijoje – valstybinė šventė. </vt:lpstr>
      <vt:lpstr>2005 metų rugsėjo 22 dieną buvo surengta Baltų vienybės ugnies sąšauka tarp Girnikų (Šiaulių raj., Kurtuvėnų RP), Šatrijos ir Sprūdės (Telšių raj., Varnių RP) piliakalnių.   </vt:lpstr>
      <vt:lpstr>Sąšaukos pradininkai:  Šiaulių gamtos ir kultūros paveldo apsaugos klubas „Aukuras“ (Darius Ramančionis), Žemaičių kultūros draugija (Linas Šedvilas). </vt:lpstr>
      <vt:lpstr>Adomas Butrimas, 1987 metais drauge su bendraminčiais įrodė, kad užkūrus ugnis ant kalnų ir piliakalnių Lietuvoje žinias perduoti puikiausiai galima ir šiandien.</vt:lpstr>
      <vt:lpstr>Baltų kultūros puoselėjimas šviesuolių ilgų metų rūpestis ir triūsas:</vt:lpstr>
      <vt:lpstr>2025 metais Baltų vienybės ugnys nušvietė apie 200 piliakalnių Lietuvoje, Latvijoje, Lenkijoje, Gudijoje ir kitose šalyse. 2025 m. sąšaukos žemėlapis   </vt:lpstr>
      <vt:lpstr>Ugnis ant tolimo kalno – ženklas, kad esame. Ugnies uždegimas vienu metu – vienybė. </vt:lpstr>
      <vt:lpstr>Sąšaukos esmė –  - aplankyti baltams atmintinas vietas,  - uždegti ugnis ant piliakalnių ar kitose su baltų - istorija, kultūra susijusiose vietose, - sujungti baltų genčių palikuonis bei žemes, - įprasminti baltų paveldą. </vt:lpstr>
      <vt:lpstr>Piliakalniai pritaikyti sąšaukai: Medvėgalio, Šatrijos, Sprūdės, Girnikų, Bubių ir kt.</vt:lpstr>
      <vt:lpstr>Pasirinkite su baltų istorija susijusią vietą</vt:lpstr>
      <vt:lpstr>Sąšaukos žemėlapis</vt:lpstr>
      <vt:lpstr>BALTŲ VIENYBĖS SALVĖS ŽEMAITIJOJE  </vt:lpstr>
      <vt:lpstr>Iškelti degančias kartis, baltiškus ženklus, iššauti fejerverką ar paleisti ugnies žibintus, lazerių žibintuvėlių šviesa debesyse, kad matytume vieni kitus. </vt:lpstr>
      <vt:lpstr>Nendrinių ir šiaudinių skulptūrų tradicija.  </vt:lpstr>
      <vt:lpstr>Užkurti ugnį nuo 20 iki 21 val., iškelti vėliavas, sugiedoti tautines giesmes, prisiminti baltų gentis, istoriją, kalbas, papročius. </vt:lpstr>
      <vt:lpstr>Tartum maldą privalom kartoti  SĖLIŲ, ŽIEMGALIŲ, NALŠĖNŲ, DELTUVIŲ, GALINDŲ, KURŠIŲ, PRŪSŲ, DAINUVIŲ, POLEKSĖNŲ, SŪDUVIŲ, JOTVINGIŲ, GUDŲ ir GUDONŲ vardus, nes jų dėka tebesame. </vt:lpstr>
      <vt:lpstr>Rudens Lygiadienis: Tautiniai rūbai, rateliai, šokiai, dainos, žygiai, filmai, koncertai, talkos, vaišės ir kt. </vt:lpstr>
      <vt:lpstr>DĖMESIO: </vt:lpstr>
      <vt:lpstr>Baltų vienybės ugnies sąšauka tapo išskirtiniu renginiu apjungiančiu baltų tėvynę, piliakalnius ir bendruomenes.  </vt:lpstr>
      <vt:lpstr>Baltų vienybė bendraminčių rate </vt:lpstr>
      <vt:lpstr>Sąšauka saugomose teritorijose</vt:lpstr>
      <vt:lpstr>„PowerPoint“ pateiktis</vt:lpstr>
      <vt:lpstr>„PowerPoint“ pateiktis</vt:lpstr>
      <vt:lpstr>„PowerPoint“ pateiktis</vt:lpstr>
      <vt:lpstr>„PowerPoint“ pateiktis</vt:lpstr>
      <vt:lpstr>Daugiau apie sąšauką http://www.aukuras.lt/sasauka/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BALTŲ VIENYBĖS UGNIES SĄŠAUKA TARP PILIAKALNIŲ</dc:title>
  <dc:creator>dr</dc:creator>
  <cp:lastModifiedBy>Darius Ramančionis</cp:lastModifiedBy>
  <cp:revision>33</cp:revision>
  <dcterms:created xsi:type="dcterms:W3CDTF">2017-01-26T20:27:31Z</dcterms:created>
  <dcterms:modified xsi:type="dcterms:W3CDTF">2026-09-14T20:41:58Z</dcterms:modified>
</cp:coreProperties>
</file>